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328" r:id="rId2"/>
    <p:sldId id="333" r:id="rId3"/>
    <p:sldId id="331" r:id="rId4"/>
    <p:sldId id="334" r:id="rId5"/>
    <p:sldId id="335" r:id="rId6"/>
    <p:sldId id="325" r:id="rId7"/>
    <p:sldId id="342" r:id="rId8"/>
    <p:sldId id="344" r:id="rId9"/>
    <p:sldId id="337" r:id="rId10"/>
    <p:sldId id="340" r:id="rId11"/>
    <p:sldId id="341" r:id="rId12"/>
    <p:sldId id="343" r:id="rId13"/>
    <p:sldId id="345" r:id="rId14"/>
    <p:sldId id="349" r:id="rId15"/>
    <p:sldId id="355" r:id="rId16"/>
    <p:sldId id="356" r:id="rId17"/>
    <p:sldId id="363" r:id="rId18"/>
    <p:sldId id="357" r:id="rId19"/>
    <p:sldId id="361" r:id="rId20"/>
    <p:sldId id="359" r:id="rId21"/>
    <p:sldId id="362" r:id="rId22"/>
    <p:sldId id="364" r:id="rId23"/>
    <p:sldId id="350" r:id="rId24"/>
    <p:sldId id="353" r:id="rId25"/>
    <p:sldId id="352" r:id="rId26"/>
    <p:sldId id="365" r:id="rId27"/>
    <p:sldId id="366" r:id="rId28"/>
    <p:sldId id="367" r:id="rId29"/>
    <p:sldId id="368" r:id="rId30"/>
    <p:sldId id="369" r:id="rId31"/>
    <p:sldId id="370" r:id="rId32"/>
    <p:sldId id="354" r:id="rId33"/>
    <p:sldId id="372" r:id="rId34"/>
    <p:sldId id="373" r:id="rId35"/>
    <p:sldId id="371" r:id="rId36"/>
    <p:sldId id="374" r:id="rId37"/>
    <p:sldId id="375" r:id="rId38"/>
    <p:sldId id="376" r:id="rId39"/>
    <p:sldId id="378" r:id="rId40"/>
    <p:sldId id="379" r:id="rId41"/>
    <p:sldId id="380" r:id="rId42"/>
    <p:sldId id="377" r:id="rId43"/>
    <p:sldId id="384" r:id="rId44"/>
    <p:sldId id="385" r:id="rId45"/>
    <p:sldId id="669" r:id="rId46"/>
    <p:sldId id="668" r:id="rId47"/>
    <p:sldId id="348" r:id="rId4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E67057"/>
    <a:srgbClr val="F559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63"/>
    <p:restoredTop sz="95768"/>
  </p:normalViewPr>
  <p:slideViewPr>
    <p:cSldViewPr snapToGrid="0">
      <p:cViewPr varScale="1">
        <p:scale>
          <a:sx n="119" d="100"/>
          <a:sy n="119" d="100"/>
        </p:scale>
        <p:origin x="41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/var\folders\pz\9_wm7b156m5749jmkj395tf40000gn\T\com.microsoft.Outlook\Outlook%20Temp\Summative%20RPM%20Four%20Year%20Institution%20Progression%20Table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/var\folders\pz\9_wm7b156m5749jmkj395tf40000gn\T\com.microsoft.Outlook\Outlook%20Temp\Summative%20RPM%20Four%20Year%20Institution%20Progression%20Table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/var\folders\pz\9_wm7b156m5749jmkj395tf40000gn\T\com.microsoft.Outlook\Outlook%20Temp\Summative%20RPM%20Four%20Year%20Institution%20Progression%20Table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/var\folders\pz\9_wm7b156m5749jmkj395tf40000gn\T\com.microsoft.Outlook\Outlook%20Temp\Summative%20RPM%20Four%20Year%20Institution%20Progression%20Tables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>
        <c:manualLayout>
          <c:layoutTarget val="inner"/>
          <c:xMode val="edge"/>
          <c:yMode val="edge"/>
          <c:x val="5.4183661824880595E-2"/>
          <c:y val="0.21420175952508866"/>
          <c:w val="0.92759687647739686"/>
          <c:h val="0.6962728600912579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Sheet1!$A$9</c:f>
              <c:strCache>
                <c:ptCount val="1"/>
                <c:pt idx="0">
                  <c:v>INSTITUTION AGGREGATE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Sheet1!$C$8:$H$8</c:f>
              <c:strCache>
                <c:ptCount val="6"/>
                <c:pt idx="0">
                  <c:v>1st Year Retention</c:v>
                </c:pt>
                <c:pt idx="1">
                  <c:v>2nd Year Retention</c:v>
                </c:pt>
                <c:pt idx="2">
                  <c:v>3rd Year Retention</c:v>
                </c:pt>
                <c:pt idx="3">
                  <c:v>4th Year Graduation</c:v>
                </c:pt>
                <c:pt idx="4">
                  <c:v>5th Year Graduation</c:v>
                </c:pt>
                <c:pt idx="5">
                  <c:v>6th Year Graduation</c:v>
                </c:pt>
              </c:strCache>
              <c:extLst/>
            </c:strRef>
          </c:cat>
          <c:val>
            <c:numRef>
              <c:f>Sheet1!$C$9:$H$9</c:f>
              <c:numCache>
                <c:formatCode>0.0%</c:formatCode>
                <c:ptCount val="6"/>
                <c:pt idx="0">
                  <c:v>0.72010652552368926</c:v>
                </c:pt>
                <c:pt idx="1">
                  <c:v>0.59500067246911448</c:v>
                </c:pt>
                <c:pt idx="2">
                  <c:v>0.50697596004884538</c:v>
                </c:pt>
                <c:pt idx="3">
                  <c:v>0.3524578763824428</c:v>
                </c:pt>
                <c:pt idx="4">
                  <c:v>0.45557593775697386</c:v>
                </c:pt>
                <c:pt idx="5">
                  <c:v>0.46720101407492715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D77C-CF4B-B5D0-CE05FEB372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18887824"/>
        <c:axId val="218888304"/>
      </c:barChart>
      <c:catAx>
        <c:axId val="2188878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8888304"/>
        <c:crosses val="autoZero"/>
        <c:auto val="1"/>
        <c:lblAlgn val="ctr"/>
        <c:lblOffset val="100"/>
        <c:noMultiLvlLbl val="0"/>
      </c:catAx>
      <c:valAx>
        <c:axId val="2188883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88878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Sheet1!$J$18</c:f>
              <c:strCache>
                <c:ptCount val="1"/>
                <c:pt idx="0">
                  <c:v>Overall Cohort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atMod val="103000"/>
                    <a:lumMod val="102000"/>
                    <a:tint val="94000"/>
                  </a:schemeClr>
                </a:gs>
                <a:gs pos="50000">
                  <a:schemeClr val="accent6">
                    <a:satMod val="110000"/>
                    <a:lumMod val="100000"/>
                    <a:shade val="100000"/>
                  </a:schemeClr>
                </a:gs>
                <a:gs pos="100000">
                  <a:schemeClr val="accent6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Sheet1!$K$17:$P$17</c:f>
              <c:strCache>
                <c:ptCount val="6"/>
                <c:pt idx="0">
                  <c:v>1st Year Retention</c:v>
                </c:pt>
                <c:pt idx="1">
                  <c:v>2nd Year Retention</c:v>
                </c:pt>
                <c:pt idx="2">
                  <c:v>3rd Year Retention</c:v>
                </c:pt>
                <c:pt idx="3">
                  <c:v>4th Year Graduation</c:v>
                </c:pt>
                <c:pt idx="4">
                  <c:v>5th Year Graduation</c:v>
                </c:pt>
                <c:pt idx="5">
                  <c:v>6th Year Graduation</c:v>
                </c:pt>
              </c:strCache>
            </c:strRef>
          </c:cat>
          <c:val>
            <c:numRef>
              <c:f>Sheet1!$K$18:$P$18</c:f>
              <c:numCache>
                <c:formatCode>0.0%</c:formatCode>
                <c:ptCount val="6"/>
                <c:pt idx="0">
                  <c:v>0.71959303059635538</c:v>
                </c:pt>
                <c:pt idx="1">
                  <c:v>0.59343470171185819</c:v>
                </c:pt>
                <c:pt idx="2">
                  <c:v>0.5071169132468718</c:v>
                </c:pt>
                <c:pt idx="3">
                  <c:v>0.35784282806273116</c:v>
                </c:pt>
                <c:pt idx="4">
                  <c:v>0.45214589051383941</c:v>
                </c:pt>
                <c:pt idx="5">
                  <c:v>0.46033842198862535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49C-764F-BF6A-23FF955DAE87}"/>
            </c:ext>
          </c:extLst>
        </c:ser>
        <c:ser>
          <c:idx val="1"/>
          <c:order val="1"/>
          <c:tx>
            <c:strRef>
              <c:f>Sheet1!$J$19</c:f>
              <c:strCache>
                <c:ptCount val="1"/>
                <c:pt idx="0">
                  <c:v>First Generation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atMod val="103000"/>
                    <a:lumMod val="102000"/>
                    <a:tint val="94000"/>
                  </a:schemeClr>
                </a:gs>
                <a:gs pos="50000">
                  <a:schemeClr val="accent5">
                    <a:satMod val="110000"/>
                    <a:lumMod val="100000"/>
                    <a:shade val="100000"/>
                  </a:schemeClr>
                </a:gs>
                <a:gs pos="100000">
                  <a:schemeClr val="accent5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Sheet1!$K$17:$P$17</c:f>
              <c:strCache>
                <c:ptCount val="6"/>
                <c:pt idx="0">
                  <c:v>1st Year Retention</c:v>
                </c:pt>
                <c:pt idx="1">
                  <c:v>2nd Year Retention</c:v>
                </c:pt>
                <c:pt idx="2">
                  <c:v>3rd Year Retention</c:v>
                </c:pt>
                <c:pt idx="3">
                  <c:v>4th Year Graduation</c:v>
                </c:pt>
                <c:pt idx="4">
                  <c:v>5th Year Graduation</c:v>
                </c:pt>
                <c:pt idx="5">
                  <c:v>6th Year Graduation</c:v>
                </c:pt>
              </c:strCache>
            </c:strRef>
          </c:cat>
          <c:val>
            <c:numRef>
              <c:f>Sheet1!$K$19:$P$19</c:f>
              <c:numCache>
                <c:formatCode>0.0%</c:formatCode>
                <c:ptCount val="6"/>
                <c:pt idx="0">
                  <c:v>0.63519128815016479</c:v>
                </c:pt>
                <c:pt idx="1">
                  <c:v>0.48814881488148815</c:v>
                </c:pt>
                <c:pt idx="2">
                  <c:v>0.39449735077188475</c:v>
                </c:pt>
                <c:pt idx="3">
                  <c:v>0.26588573093088097</c:v>
                </c:pt>
                <c:pt idx="4">
                  <c:v>0.32320630350784152</c:v>
                </c:pt>
                <c:pt idx="5">
                  <c:v>0.30823099900431461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49C-764F-BF6A-23FF955DAE87}"/>
            </c:ext>
          </c:extLst>
        </c:ser>
        <c:ser>
          <c:idx val="2"/>
          <c:order val="2"/>
          <c:tx>
            <c:strRef>
              <c:f>Sheet1!$J$20</c:f>
              <c:strCache>
                <c:ptCount val="1"/>
                <c:pt idx="0">
                  <c:v>Pell Eligible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Sheet1!$K$17:$P$17</c:f>
              <c:strCache>
                <c:ptCount val="6"/>
                <c:pt idx="0">
                  <c:v>1st Year Retention</c:v>
                </c:pt>
                <c:pt idx="1">
                  <c:v>2nd Year Retention</c:v>
                </c:pt>
                <c:pt idx="2">
                  <c:v>3rd Year Retention</c:v>
                </c:pt>
                <c:pt idx="3">
                  <c:v>4th Year Graduation</c:v>
                </c:pt>
                <c:pt idx="4">
                  <c:v>5th Year Graduation</c:v>
                </c:pt>
                <c:pt idx="5">
                  <c:v>6th Year Graduation</c:v>
                </c:pt>
              </c:strCache>
            </c:strRef>
          </c:cat>
          <c:val>
            <c:numRef>
              <c:f>Sheet1!$K$20:$P$20</c:f>
              <c:numCache>
                <c:formatCode>0.0%</c:formatCode>
                <c:ptCount val="6"/>
                <c:pt idx="0">
                  <c:v>0.60830078704135149</c:v>
                </c:pt>
                <c:pt idx="1">
                  <c:v>0.45200266036062664</c:v>
                </c:pt>
                <c:pt idx="2">
                  <c:v>0.36422068068502061</c:v>
                </c:pt>
                <c:pt idx="3">
                  <c:v>0.21740967673779843</c:v>
                </c:pt>
                <c:pt idx="4">
                  <c:v>0.31342724627661106</c:v>
                </c:pt>
                <c:pt idx="5">
                  <c:v>0.31568009172996991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49C-764F-BF6A-23FF955DAE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1393233312"/>
        <c:axId val="1393236192"/>
      </c:barChart>
      <c:catAx>
        <c:axId val="13932333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93236192"/>
        <c:crosses val="autoZero"/>
        <c:auto val="1"/>
        <c:lblAlgn val="ctr"/>
        <c:lblOffset val="100"/>
        <c:noMultiLvlLbl val="0"/>
      </c:catAx>
      <c:valAx>
        <c:axId val="13932361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932333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Sheet1!$J$18</c:f>
              <c:strCache>
                <c:ptCount val="1"/>
                <c:pt idx="0">
                  <c:v>Overall Cohort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atMod val="103000"/>
                    <a:lumMod val="102000"/>
                    <a:tint val="94000"/>
                  </a:schemeClr>
                </a:gs>
                <a:gs pos="50000">
                  <a:schemeClr val="accent6">
                    <a:satMod val="110000"/>
                    <a:lumMod val="100000"/>
                    <a:shade val="100000"/>
                  </a:schemeClr>
                </a:gs>
                <a:gs pos="100000">
                  <a:schemeClr val="accent6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Sheet1!$K$17:$P$17</c:f>
              <c:strCache>
                <c:ptCount val="6"/>
                <c:pt idx="0">
                  <c:v>1st Year Retention</c:v>
                </c:pt>
                <c:pt idx="1">
                  <c:v>2nd Year Retention</c:v>
                </c:pt>
                <c:pt idx="2">
                  <c:v>3rd Year Retention</c:v>
                </c:pt>
                <c:pt idx="3">
                  <c:v>4th Year Graduation</c:v>
                </c:pt>
                <c:pt idx="4">
                  <c:v>5th Year Graduation</c:v>
                </c:pt>
                <c:pt idx="5">
                  <c:v>6th Year Graduation</c:v>
                </c:pt>
              </c:strCache>
            </c:strRef>
          </c:cat>
          <c:val>
            <c:numRef>
              <c:f>Sheet1!$K$18:$P$18</c:f>
              <c:numCache>
                <c:formatCode>0.0%</c:formatCode>
                <c:ptCount val="6"/>
                <c:pt idx="0">
                  <c:v>0.71959303059635538</c:v>
                </c:pt>
                <c:pt idx="1">
                  <c:v>0.59343470171185819</c:v>
                </c:pt>
                <c:pt idx="2">
                  <c:v>0.5071169132468718</c:v>
                </c:pt>
                <c:pt idx="3">
                  <c:v>0.35784282806273116</c:v>
                </c:pt>
                <c:pt idx="4">
                  <c:v>0.45214589051383941</c:v>
                </c:pt>
                <c:pt idx="5">
                  <c:v>0.46033842198862535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49C-764F-BF6A-23FF955DAE87}"/>
            </c:ext>
          </c:extLst>
        </c:ser>
        <c:ser>
          <c:idx val="1"/>
          <c:order val="1"/>
          <c:tx>
            <c:strRef>
              <c:f>Sheet1!$J$19</c:f>
              <c:strCache>
                <c:ptCount val="1"/>
                <c:pt idx="0">
                  <c:v>First Generation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atMod val="103000"/>
                    <a:lumMod val="102000"/>
                    <a:tint val="94000"/>
                  </a:schemeClr>
                </a:gs>
                <a:gs pos="50000">
                  <a:schemeClr val="accent5">
                    <a:satMod val="110000"/>
                    <a:lumMod val="100000"/>
                    <a:shade val="100000"/>
                  </a:schemeClr>
                </a:gs>
                <a:gs pos="100000">
                  <a:schemeClr val="accent5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Sheet1!$K$17:$P$17</c:f>
              <c:strCache>
                <c:ptCount val="6"/>
                <c:pt idx="0">
                  <c:v>1st Year Retention</c:v>
                </c:pt>
                <c:pt idx="1">
                  <c:v>2nd Year Retention</c:v>
                </c:pt>
                <c:pt idx="2">
                  <c:v>3rd Year Retention</c:v>
                </c:pt>
                <c:pt idx="3">
                  <c:v>4th Year Graduation</c:v>
                </c:pt>
                <c:pt idx="4">
                  <c:v>5th Year Graduation</c:v>
                </c:pt>
                <c:pt idx="5">
                  <c:v>6th Year Graduation</c:v>
                </c:pt>
              </c:strCache>
            </c:strRef>
          </c:cat>
          <c:val>
            <c:numRef>
              <c:f>Sheet1!$K$19:$P$19</c:f>
              <c:numCache>
                <c:formatCode>0.0%</c:formatCode>
                <c:ptCount val="6"/>
                <c:pt idx="0">
                  <c:v>0.63519128815016479</c:v>
                </c:pt>
                <c:pt idx="1">
                  <c:v>0.48814881488148815</c:v>
                </c:pt>
                <c:pt idx="2">
                  <c:v>0.39449735077188475</c:v>
                </c:pt>
                <c:pt idx="3">
                  <c:v>0.26588573093088097</c:v>
                </c:pt>
                <c:pt idx="4">
                  <c:v>0.32320630350784152</c:v>
                </c:pt>
                <c:pt idx="5">
                  <c:v>0.30823099900431461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49C-764F-BF6A-23FF955DAE87}"/>
            </c:ext>
          </c:extLst>
        </c:ser>
        <c:ser>
          <c:idx val="2"/>
          <c:order val="2"/>
          <c:tx>
            <c:strRef>
              <c:f>Sheet1!$J$20</c:f>
              <c:strCache>
                <c:ptCount val="1"/>
                <c:pt idx="0">
                  <c:v>Pell Eligible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Sheet1!$K$17:$P$17</c:f>
              <c:strCache>
                <c:ptCount val="6"/>
                <c:pt idx="0">
                  <c:v>1st Year Retention</c:v>
                </c:pt>
                <c:pt idx="1">
                  <c:v>2nd Year Retention</c:v>
                </c:pt>
                <c:pt idx="2">
                  <c:v>3rd Year Retention</c:v>
                </c:pt>
                <c:pt idx="3">
                  <c:v>4th Year Graduation</c:v>
                </c:pt>
                <c:pt idx="4">
                  <c:v>5th Year Graduation</c:v>
                </c:pt>
                <c:pt idx="5">
                  <c:v>6th Year Graduation</c:v>
                </c:pt>
              </c:strCache>
            </c:strRef>
          </c:cat>
          <c:val>
            <c:numRef>
              <c:f>Sheet1!$K$20:$P$20</c:f>
              <c:numCache>
                <c:formatCode>0.0%</c:formatCode>
                <c:ptCount val="6"/>
                <c:pt idx="0">
                  <c:v>0.60830078704135149</c:v>
                </c:pt>
                <c:pt idx="1">
                  <c:v>0.45200266036062664</c:v>
                </c:pt>
                <c:pt idx="2">
                  <c:v>0.36422068068502061</c:v>
                </c:pt>
                <c:pt idx="3">
                  <c:v>0.21740967673779843</c:v>
                </c:pt>
                <c:pt idx="4">
                  <c:v>0.31342724627661106</c:v>
                </c:pt>
                <c:pt idx="5">
                  <c:v>0.31568009172996991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49C-764F-BF6A-23FF955DAE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1393233312"/>
        <c:axId val="1393236192"/>
      </c:barChart>
      <c:catAx>
        <c:axId val="13932333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93236192"/>
        <c:crosses val="autoZero"/>
        <c:auto val="1"/>
        <c:lblAlgn val="ctr"/>
        <c:lblOffset val="100"/>
        <c:noMultiLvlLbl val="0"/>
      </c:catAx>
      <c:valAx>
        <c:axId val="13932361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932333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Sheet1!$J$18</c:f>
              <c:strCache>
                <c:ptCount val="1"/>
                <c:pt idx="0">
                  <c:v>Overall Cohort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atMod val="103000"/>
                    <a:lumMod val="102000"/>
                    <a:tint val="94000"/>
                  </a:schemeClr>
                </a:gs>
                <a:gs pos="50000">
                  <a:schemeClr val="accent6">
                    <a:satMod val="110000"/>
                    <a:lumMod val="100000"/>
                    <a:shade val="100000"/>
                  </a:schemeClr>
                </a:gs>
                <a:gs pos="100000">
                  <a:schemeClr val="accent6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Sheet1!$K$17:$P$17</c:f>
              <c:strCache>
                <c:ptCount val="6"/>
                <c:pt idx="0">
                  <c:v>1st Year Retention</c:v>
                </c:pt>
                <c:pt idx="1">
                  <c:v>2nd Year Retention</c:v>
                </c:pt>
                <c:pt idx="2">
                  <c:v>3rd Year Retention</c:v>
                </c:pt>
                <c:pt idx="3">
                  <c:v>4th Year Graduation</c:v>
                </c:pt>
                <c:pt idx="4">
                  <c:v>5th Year Graduation</c:v>
                </c:pt>
                <c:pt idx="5">
                  <c:v>6th Year Graduation</c:v>
                </c:pt>
              </c:strCache>
            </c:strRef>
          </c:cat>
          <c:val>
            <c:numRef>
              <c:f>Sheet1!$K$18:$P$18</c:f>
              <c:numCache>
                <c:formatCode>0.0%</c:formatCode>
                <c:ptCount val="6"/>
                <c:pt idx="0">
                  <c:v>0.71959303059635538</c:v>
                </c:pt>
                <c:pt idx="1">
                  <c:v>0.59343470171185819</c:v>
                </c:pt>
                <c:pt idx="2">
                  <c:v>0.5071169132468718</c:v>
                </c:pt>
                <c:pt idx="3">
                  <c:v>0.35784282806273116</c:v>
                </c:pt>
                <c:pt idx="4">
                  <c:v>0.45214589051383941</c:v>
                </c:pt>
                <c:pt idx="5">
                  <c:v>0.46033842198862535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49C-764F-BF6A-23FF955DAE87}"/>
            </c:ext>
          </c:extLst>
        </c:ser>
        <c:ser>
          <c:idx val="1"/>
          <c:order val="1"/>
          <c:tx>
            <c:strRef>
              <c:f>Sheet1!$J$19</c:f>
              <c:strCache>
                <c:ptCount val="1"/>
                <c:pt idx="0">
                  <c:v>First Generation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atMod val="103000"/>
                    <a:lumMod val="102000"/>
                    <a:tint val="94000"/>
                  </a:schemeClr>
                </a:gs>
                <a:gs pos="50000">
                  <a:schemeClr val="accent5">
                    <a:satMod val="110000"/>
                    <a:lumMod val="100000"/>
                    <a:shade val="100000"/>
                  </a:schemeClr>
                </a:gs>
                <a:gs pos="100000">
                  <a:schemeClr val="accent5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Sheet1!$K$17:$P$17</c:f>
              <c:strCache>
                <c:ptCount val="6"/>
                <c:pt idx="0">
                  <c:v>1st Year Retention</c:v>
                </c:pt>
                <c:pt idx="1">
                  <c:v>2nd Year Retention</c:v>
                </c:pt>
                <c:pt idx="2">
                  <c:v>3rd Year Retention</c:v>
                </c:pt>
                <c:pt idx="3">
                  <c:v>4th Year Graduation</c:v>
                </c:pt>
                <c:pt idx="4">
                  <c:v>5th Year Graduation</c:v>
                </c:pt>
                <c:pt idx="5">
                  <c:v>6th Year Graduation</c:v>
                </c:pt>
              </c:strCache>
            </c:strRef>
          </c:cat>
          <c:val>
            <c:numRef>
              <c:f>Sheet1!$K$19:$P$19</c:f>
              <c:numCache>
                <c:formatCode>0.0%</c:formatCode>
                <c:ptCount val="6"/>
                <c:pt idx="0">
                  <c:v>0.63519128815016479</c:v>
                </c:pt>
                <c:pt idx="1">
                  <c:v>0.48814881488148815</c:v>
                </c:pt>
                <c:pt idx="2">
                  <c:v>0.39449735077188475</c:v>
                </c:pt>
                <c:pt idx="3">
                  <c:v>0.26588573093088097</c:v>
                </c:pt>
                <c:pt idx="4">
                  <c:v>0.32320630350784152</c:v>
                </c:pt>
                <c:pt idx="5">
                  <c:v>0.30823099900431461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49C-764F-BF6A-23FF955DAE87}"/>
            </c:ext>
          </c:extLst>
        </c:ser>
        <c:ser>
          <c:idx val="2"/>
          <c:order val="2"/>
          <c:tx>
            <c:strRef>
              <c:f>Sheet1!$J$20</c:f>
              <c:strCache>
                <c:ptCount val="1"/>
                <c:pt idx="0">
                  <c:v>Pell Eligible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Sheet1!$K$17:$P$17</c:f>
              <c:strCache>
                <c:ptCount val="6"/>
                <c:pt idx="0">
                  <c:v>1st Year Retention</c:v>
                </c:pt>
                <c:pt idx="1">
                  <c:v>2nd Year Retention</c:v>
                </c:pt>
                <c:pt idx="2">
                  <c:v>3rd Year Retention</c:v>
                </c:pt>
                <c:pt idx="3">
                  <c:v>4th Year Graduation</c:v>
                </c:pt>
                <c:pt idx="4">
                  <c:v>5th Year Graduation</c:v>
                </c:pt>
                <c:pt idx="5">
                  <c:v>6th Year Graduation</c:v>
                </c:pt>
              </c:strCache>
            </c:strRef>
          </c:cat>
          <c:val>
            <c:numRef>
              <c:f>Sheet1!$K$20:$P$20</c:f>
              <c:numCache>
                <c:formatCode>0.0%</c:formatCode>
                <c:ptCount val="6"/>
                <c:pt idx="0">
                  <c:v>0.60830078704135149</c:v>
                </c:pt>
                <c:pt idx="1">
                  <c:v>0.45200266036062664</c:v>
                </c:pt>
                <c:pt idx="2">
                  <c:v>0.36422068068502061</c:v>
                </c:pt>
                <c:pt idx="3">
                  <c:v>0.21740967673779843</c:v>
                </c:pt>
                <c:pt idx="4">
                  <c:v>0.31342724627661106</c:v>
                </c:pt>
                <c:pt idx="5">
                  <c:v>0.31568009172996991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49C-764F-BF6A-23FF955DAE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1393233312"/>
        <c:axId val="1393236192"/>
      </c:barChart>
      <c:catAx>
        <c:axId val="13932333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93236192"/>
        <c:crosses val="autoZero"/>
        <c:auto val="1"/>
        <c:lblAlgn val="ctr"/>
        <c:lblOffset val="100"/>
        <c:noMultiLvlLbl val="0"/>
      </c:catAx>
      <c:valAx>
        <c:axId val="13932361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932333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colors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C356A81-1E4C-4091-A361-0F9FF733DB47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C7724BF-9E74-4F24-B6A4-B104D31CB28D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800" dirty="0">
              <a:latin typeface="Nunito Sans" pitchFamily="2" charset="77"/>
            </a:rPr>
            <a:t> </a:t>
          </a:r>
          <a:r>
            <a:rPr lang="en-US" sz="2800" b="0" i="0" dirty="0">
              <a:latin typeface="Nunito Sans" pitchFamily="2" charset="77"/>
            </a:rPr>
            <a:t>1:00 - 1:30 pm              Break</a:t>
          </a:r>
          <a:endParaRPr lang="en-US" sz="2800" dirty="0">
            <a:latin typeface="Nunito Sans" pitchFamily="2" charset="77"/>
          </a:endParaRPr>
        </a:p>
      </dgm:t>
    </dgm:pt>
    <dgm:pt modelId="{F84728FE-F976-4111-9436-7E391DD4DBEA}" type="parTrans" cxnId="{6A7C71E8-15AA-4B18-8BC4-72AC5DEA4745}">
      <dgm:prSet/>
      <dgm:spPr/>
      <dgm:t>
        <a:bodyPr/>
        <a:lstStyle/>
        <a:p>
          <a:endParaRPr lang="en-US"/>
        </a:p>
      </dgm:t>
    </dgm:pt>
    <dgm:pt modelId="{54F75067-8BB5-4A24-AF24-14535ADB1DCF}" type="sibTrans" cxnId="{6A7C71E8-15AA-4B18-8BC4-72AC5DEA4745}">
      <dgm:prSet/>
      <dgm:spPr/>
      <dgm:t>
        <a:bodyPr/>
        <a:lstStyle/>
        <a:p>
          <a:endParaRPr lang="en-US"/>
        </a:p>
      </dgm:t>
    </dgm:pt>
    <dgm:pt modelId="{3F740BED-D17D-4CC0-A57F-B19744D49FCE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800" b="0" i="0" dirty="0">
              <a:latin typeface="Nunito Sans" pitchFamily="2" charset="77"/>
            </a:rPr>
            <a:t>1:30 – 5:00 pm              Concurrent Sessions</a:t>
          </a:r>
          <a:endParaRPr lang="en-US" sz="2800" dirty="0">
            <a:latin typeface="Nunito Sans" pitchFamily="2" charset="77"/>
          </a:endParaRPr>
        </a:p>
      </dgm:t>
    </dgm:pt>
    <dgm:pt modelId="{02BBDE42-ED17-4A42-BC93-F4FBC37A8D55}" type="parTrans" cxnId="{E1931830-279C-4CC0-9ED7-CCAFC0CD3FDD}">
      <dgm:prSet/>
      <dgm:spPr/>
      <dgm:t>
        <a:bodyPr/>
        <a:lstStyle/>
        <a:p>
          <a:endParaRPr lang="en-US"/>
        </a:p>
      </dgm:t>
    </dgm:pt>
    <dgm:pt modelId="{0AEFE1D9-1149-4D3A-8AD6-66E208A05E30}" type="sibTrans" cxnId="{E1931830-279C-4CC0-9ED7-CCAFC0CD3FDD}">
      <dgm:prSet/>
      <dgm:spPr/>
      <dgm:t>
        <a:bodyPr/>
        <a:lstStyle/>
        <a:p>
          <a:endParaRPr lang="en-US"/>
        </a:p>
      </dgm:t>
    </dgm:pt>
    <dgm:pt modelId="{B8085216-3006-B740-8295-D891954F837C}">
      <dgm:prSet custT="1"/>
      <dgm:spPr/>
      <dgm:t>
        <a:bodyPr/>
        <a:lstStyle/>
        <a:p>
          <a:r>
            <a:rPr lang="en-US" sz="2800" b="0" i="0" dirty="0">
              <a:latin typeface="Nunito Sans" pitchFamily="2" charset="77"/>
            </a:rPr>
            <a:t>11:45 am – 12:05 pm    Lunch</a:t>
          </a:r>
          <a:endParaRPr lang="en-US" sz="2800" dirty="0">
            <a:latin typeface="Nunito Sans" pitchFamily="2" charset="77"/>
          </a:endParaRPr>
        </a:p>
      </dgm:t>
    </dgm:pt>
    <dgm:pt modelId="{5D625880-5C35-BE48-8767-B545F11D9CD0}" type="parTrans" cxnId="{4BF66F3C-F56D-0E4C-81CC-D800B13E04ED}">
      <dgm:prSet/>
      <dgm:spPr/>
      <dgm:t>
        <a:bodyPr/>
        <a:lstStyle/>
        <a:p>
          <a:endParaRPr lang="en-US"/>
        </a:p>
      </dgm:t>
    </dgm:pt>
    <dgm:pt modelId="{F19A232D-591B-184D-8EDB-339BC34EA9B3}" type="sibTrans" cxnId="{4BF66F3C-F56D-0E4C-81CC-D800B13E04ED}">
      <dgm:prSet/>
      <dgm:spPr/>
      <dgm:t>
        <a:bodyPr/>
        <a:lstStyle/>
        <a:p>
          <a:endParaRPr lang="en-US"/>
        </a:p>
      </dgm:t>
    </dgm:pt>
    <dgm:pt modelId="{0845A889-EAC1-8A47-A3C2-F67D7244026B}">
      <dgm:prSet custT="1"/>
      <dgm:spPr/>
      <dgm:t>
        <a:bodyPr/>
        <a:lstStyle/>
        <a:p>
          <a:r>
            <a:rPr lang="en-US" sz="2800" b="0" i="0" dirty="0">
              <a:latin typeface="Nunito Sans" pitchFamily="2" charset="77"/>
            </a:rPr>
            <a:t>12:15 – 1:00 pm            Plenary</a:t>
          </a:r>
          <a:endParaRPr lang="en-US" sz="2800" b="0" dirty="0">
            <a:latin typeface="Nunito Sans" pitchFamily="2" charset="77"/>
          </a:endParaRPr>
        </a:p>
      </dgm:t>
    </dgm:pt>
    <dgm:pt modelId="{DB3A9B31-35C6-3247-9D8F-319DDD8809D2}" type="parTrans" cxnId="{0AD2A5C3-4870-C34D-8A34-AD4A2300B721}">
      <dgm:prSet/>
      <dgm:spPr/>
      <dgm:t>
        <a:bodyPr/>
        <a:lstStyle/>
        <a:p>
          <a:endParaRPr lang="en-US"/>
        </a:p>
      </dgm:t>
    </dgm:pt>
    <dgm:pt modelId="{A0B2B9C6-5D36-5641-ABE1-F34B40F7A9C3}" type="sibTrans" cxnId="{0AD2A5C3-4870-C34D-8A34-AD4A2300B721}">
      <dgm:prSet/>
      <dgm:spPr/>
      <dgm:t>
        <a:bodyPr/>
        <a:lstStyle/>
        <a:p>
          <a:endParaRPr lang="en-US"/>
        </a:p>
      </dgm:t>
    </dgm:pt>
    <dgm:pt modelId="{4AD37175-0D75-554E-8EF2-648C615F58C9}">
      <dgm:prSet custT="1"/>
      <dgm:spPr/>
      <dgm:t>
        <a:bodyPr/>
        <a:lstStyle/>
        <a:p>
          <a:r>
            <a:rPr lang="en-US" sz="2800" b="0" i="0" dirty="0">
              <a:latin typeface="Nunito Sans" pitchFamily="2" charset="77"/>
            </a:rPr>
            <a:t>9:45 – 11:45 am            Workshop</a:t>
          </a:r>
          <a:endParaRPr lang="en-US" sz="2800" dirty="0">
            <a:latin typeface="Nunito Sans" pitchFamily="2" charset="77"/>
          </a:endParaRPr>
        </a:p>
      </dgm:t>
    </dgm:pt>
    <dgm:pt modelId="{77307C61-E7F9-2544-9BF9-6F1C0414A921}" type="parTrans" cxnId="{8A0F88EF-FA83-F44C-8CD6-D792206879E2}">
      <dgm:prSet/>
      <dgm:spPr/>
      <dgm:t>
        <a:bodyPr/>
        <a:lstStyle/>
        <a:p>
          <a:endParaRPr lang="en-US"/>
        </a:p>
      </dgm:t>
    </dgm:pt>
    <dgm:pt modelId="{1E02CB90-2405-8F43-8606-1227EEA2D917}" type="sibTrans" cxnId="{8A0F88EF-FA83-F44C-8CD6-D792206879E2}">
      <dgm:prSet/>
      <dgm:spPr/>
      <dgm:t>
        <a:bodyPr/>
        <a:lstStyle/>
        <a:p>
          <a:endParaRPr lang="en-US"/>
        </a:p>
      </dgm:t>
    </dgm:pt>
    <dgm:pt modelId="{3F349CBB-4B28-804D-9BC9-22654D9E574D}">
      <dgm:prSet custT="1"/>
      <dgm:spPr/>
      <dgm:t>
        <a:bodyPr/>
        <a:lstStyle/>
        <a:p>
          <a:r>
            <a:rPr lang="en-US" sz="2800" b="0" i="0" dirty="0">
              <a:latin typeface="Nunito Sans" pitchFamily="2" charset="77"/>
            </a:rPr>
            <a:t>9:30 – 9:45 am               Break</a:t>
          </a:r>
          <a:endParaRPr lang="en-US" sz="2800" dirty="0">
            <a:latin typeface="Nunito Sans" pitchFamily="2" charset="77"/>
          </a:endParaRPr>
        </a:p>
      </dgm:t>
    </dgm:pt>
    <dgm:pt modelId="{7A710A91-0D62-4F41-8A07-59049D67EE24}" type="parTrans" cxnId="{E633C03E-85B9-6043-AD3E-5B06D570F931}">
      <dgm:prSet/>
      <dgm:spPr/>
      <dgm:t>
        <a:bodyPr/>
        <a:lstStyle/>
        <a:p>
          <a:endParaRPr lang="en-US"/>
        </a:p>
      </dgm:t>
    </dgm:pt>
    <dgm:pt modelId="{B437ED75-7AD3-0F4D-9A20-A92174D73E5B}" type="sibTrans" cxnId="{E633C03E-85B9-6043-AD3E-5B06D570F931}">
      <dgm:prSet/>
      <dgm:spPr/>
      <dgm:t>
        <a:bodyPr/>
        <a:lstStyle/>
        <a:p>
          <a:endParaRPr lang="en-US"/>
        </a:p>
      </dgm:t>
    </dgm:pt>
    <dgm:pt modelId="{1286E6E0-4097-FB45-B019-8CA0A2620B16}">
      <dgm:prSet custT="1"/>
      <dgm:spPr/>
      <dgm:t>
        <a:bodyPr/>
        <a:lstStyle/>
        <a:p>
          <a:pPr>
            <a:lnSpc>
              <a:spcPct val="90000"/>
            </a:lnSpc>
            <a:spcAft>
              <a:spcPts val="840"/>
            </a:spcAft>
          </a:pPr>
          <a:r>
            <a:rPr lang="en-US" sz="2800" b="0" i="0" dirty="0">
              <a:latin typeface="Nunito Sans" pitchFamily="2" charset="77"/>
            </a:rPr>
            <a:t>8:30 – 9:30 am               Plenary</a:t>
          </a:r>
          <a:endParaRPr lang="en-US" sz="2800" b="0" dirty="0">
            <a:latin typeface="Nunito Sans" pitchFamily="2" charset="77"/>
          </a:endParaRPr>
        </a:p>
      </dgm:t>
    </dgm:pt>
    <dgm:pt modelId="{E103CB22-BF0B-EC44-A1AC-163E08AA8689}" type="parTrans" cxnId="{556EDD91-6001-C24C-A08B-20BFD68876F9}">
      <dgm:prSet/>
      <dgm:spPr/>
      <dgm:t>
        <a:bodyPr/>
        <a:lstStyle/>
        <a:p>
          <a:endParaRPr lang="en-US"/>
        </a:p>
      </dgm:t>
    </dgm:pt>
    <dgm:pt modelId="{9170FBF8-A091-6A46-855F-7566B44642A9}" type="sibTrans" cxnId="{556EDD91-6001-C24C-A08B-20BFD68876F9}">
      <dgm:prSet/>
      <dgm:spPr/>
      <dgm:t>
        <a:bodyPr/>
        <a:lstStyle/>
        <a:p>
          <a:endParaRPr lang="en-US"/>
        </a:p>
      </dgm:t>
    </dgm:pt>
    <dgm:pt modelId="{7C662FDA-8BD0-4B47-9E3E-D4B227A036AE}" type="pres">
      <dgm:prSet presAssocID="{9C356A81-1E4C-4091-A361-0F9FF733DB47}" presName="vert0" presStyleCnt="0">
        <dgm:presLayoutVars>
          <dgm:dir/>
          <dgm:animOne val="branch"/>
          <dgm:animLvl val="lvl"/>
        </dgm:presLayoutVars>
      </dgm:prSet>
      <dgm:spPr/>
    </dgm:pt>
    <dgm:pt modelId="{25FDC74A-5E17-B14D-A67F-DEC412093B95}" type="pres">
      <dgm:prSet presAssocID="{1286E6E0-4097-FB45-B019-8CA0A2620B16}" presName="thickLine" presStyleLbl="alignNode1" presStyleIdx="0" presStyleCnt="7"/>
      <dgm:spPr/>
    </dgm:pt>
    <dgm:pt modelId="{07462B56-A7D3-3D4A-A925-CEA095BD16D9}" type="pres">
      <dgm:prSet presAssocID="{1286E6E0-4097-FB45-B019-8CA0A2620B16}" presName="horz1" presStyleCnt="0"/>
      <dgm:spPr/>
    </dgm:pt>
    <dgm:pt modelId="{317857E4-B7FC-1143-8691-A1A3CE0F154C}" type="pres">
      <dgm:prSet presAssocID="{1286E6E0-4097-FB45-B019-8CA0A2620B16}" presName="tx1" presStyleLbl="revTx" presStyleIdx="0" presStyleCnt="7"/>
      <dgm:spPr/>
    </dgm:pt>
    <dgm:pt modelId="{2ED3631B-9B7C-1B4F-AB71-54F235EAEFE8}" type="pres">
      <dgm:prSet presAssocID="{1286E6E0-4097-FB45-B019-8CA0A2620B16}" presName="vert1" presStyleCnt="0"/>
      <dgm:spPr/>
    </dgm:pt>
    <dgm:pt modelId="{9525554A-2F8D-3F43-9FEF-FEA5B3BEBEA3}" type="pres">
      <dgm:prSet presAssocID="{3F349CBB-4B28-804D-9BC9-22654D9E574D}" presName="thickLine" presStyleLbl="alignNode1" presStyleIdx="1" presStyleCnt="7"/>
      <dgm:spPr/>
    </dgm:pt>
    <dgm:pt modelId="{1EA617B3-8350-2D44-9D76-22653BD05533}" type="pres">
      <dgm:prSet presAssocID="{3F349CBB-4B28-804D-9BC9-22654D9E574D}" presName="horz1" presStyleCnt="0"/>
      <dgm:spPr/>
    </dgm:pt>
    <dgm:pt modelId="{8AD55048-BAC1-7A48-AF68-0845069EF840}" type="pres">
      <dgm:prSet presAssocID="{3F349CBB-4B28-804D-9BC9-22654D9E574D}" presName="tx1" presStyleLbl="revTx" presStyleIdx="1" presStyleCnt="7"/>
      <dgm:spPr/>
    </dgm:pt>
    <dgm:pt modelId="{054D369F-A79C-EA4C-8A10-C40774E2102D}" type="pres">
      <dgm:prSet presAssocID="{3F349CBB-4B28-804D-9BC9-22654D9E574D}" presName="vert1" presStyleCnt="0"/>
      <dgm:spPr/>
    </dgm:pt>
    <dgm:pt modelId="{C90346FC-595B-A542-A4ED-5CA3379CE4D3}" type="pres">
      <dgm:prSet presAssocID="{4AD37175-0D75-554E-8EF2-648C615F58C9}" presName="thickLine" presStyleLbl="alignNode1" presStyleIdx="2" presStyleCnt="7"/>
      <dgm:spPr/>
    </dgm:pt>
    <dgm:pt modelId="{78593AEF-A20E-B647-98DD-73DDCEFB27E7}" type="pres">
      <dgm:prSet presAssocID="{4AD37175-0D75-554E-8EF2-648C615F58C9}" presName="horz1" presStyleCnt="0"/>
      <dgm:spPr/>
    </dgm:pt>
    <dgm:pt modelId="{6DE0E0DC-28CF-5F49-99C6-690B0244B9CF}" type="pres">
      <dgm:prSet presAssocID="{4AD37175-0D75-554E-8EF2-648C615F58C9}" presName="tx1" presStyleLbl="revTx" presStyleIdx="2" presStyleCnt="7"/>
      <dgm:spPr/>
    </dgm:pt>
    <dgm:pt modelId="{D20DE2BE-906D-454F-9663-B137F64234BE}" type="pres">
      <dgm:prSet presAssocID="{4AD37175-0D75-554E-8EF2-648C615F58C9}" presName="vert1" presStyleCnt="0"/>
      <dgm:spPr/>
    </dgm:pt>
    <dgm:pt modelId="{45A439DB-7BD6-6F4E-8ADB-CC7E2B9B9534}" type="pres">
      <dgm:prSet presAssocID="{B8085216-3006-B740-8295-D891954F837C}" presName="thickLine" presStyleLbl="alignNode1" presStyleIdx="3" presStyleCnt="7"/>
      <dgm:spPr/>
    </dgm:pt>
    <dgm:pt modelId="{280B862E-1E22-D242-B90C-C4118433F08E}" type="pres">
      <dgm:prSet presAssocID="{B8085216-3006-B740-8295-D891954F837C}" presName="horz1" presStyleCnt="0"/>
      <dgm:spPr/>
    </dgm:pt>
    <dgm:pt modelId="{8C6177A9-40F5-6D4C-BE2A-B8D2D6E51D69}" type="pres">
      <dgm:prSet presAssocID="{B8085216-3006-B740-8295-D891954F837C}" presName="tx1" presStyleLbl="revTx" presStyleIdx="3" presStyleCnt="7"/>
      <dgm:spPr/>
    </dgm:pt>
    <dgm:pt modelId="{31046061-8787-C141-838B-3BA321F92810}" type="pres">
      <dgm:prSet presAssocID="{B8085216-3006-B740-8295-D891954F837C}" presName="vert1" presStyleCnt="0"/>
      <dgm:spPr/>
    </dgm:pt>
    <dgm:pt modelId="{E95525F1-15DB-C646-8187-54C7C2B0C4F2}" type="pres">
      <dgm:prSet presAssocID="{0845A889-EAC1-8A47-A3C2-F67D7244026B}" presName="thickLine" presStyleLbl="alignNode1" presStyleIdx="4" presStyleCnt="7"/>
      <dgm:spPr/>
    </dgm:pt>
    <dgm:pt modelId="{694FC009-6990-F84C-B8EA-3F59D63C29ED}" type="pres">
      <dgm:prSet presAssocID="{0845A889-EAC1-8A47-A3C2-F67D7244026B}" presName="horz1" presStyleCnt="0"/>
      <dgm:spPr/>
    </dgm:pt>
    <dgm:pt modelId="{D1D8BCAE-E5EE-324D-83AF-7FA31E3093FF}" type="pres">
      <dgm:prSet presAssocID="{0845A889-EAC1-8A47-A3C2-F67D7244026B}" presName="tx1" presStyleLbl="revTx" presStyleIdx="4" presStyleCnt="7"/>
      <dgm:spPr/>
    </dgm:pt>
    <dgm:pt modelId="{DEA273A1-A0C8-D74C-894E-B8DCB4E138EB}" type="pres">
      <dgm:prSet presAssocID="{0845A889-EAC1-8A47-A3C2-F67D7244026B}" presName="vert1" presStyleCnt="0"/>
      <dgm:spPr/>
    </dgm:pt>
    <dgm:pt modelId="{F906368F-BB16-9741-A37B-5EDEDE4E35BD}" type="pres">
      <dgm:prSet presAssocID="{4C7724BF-9E74-4F24-B6A4-B104D31CB28D}" presName="thickLine" presStyleLbl="alignNode1" presStyleIdx="5" presStyleCnt="7"/>
      <dgm:spPr/>
    </dgm:pt>
    <dgm:pt modelId="{12B89593-DC88-7247-ACD8-84E963B6352C}" type="pres">
      <dgm:prSet presAssocID="{4C7724BF-9E74-4F24-B6A4-B104D31CB28D}" presName="horz1" presStyleCnt="0"/>
      <dgm:spPr/>
    </dgm:pt>
    <dgm:pt modelId="{7AE15D29-A160-5E47-A4E0-F68F59AA43E5}" type="pres">
      <dgm:prSet presAssocID="{4C7724BF-9E74-4F24-B6A4-B104D31CB28D}" presName="tx1" presStyleLbl="revTx" presStyleIdx="5" presStyleCnt="7"/>
      <dgm:spPr/>
    </dgm:pt>
    <dgm:pt modelId="{D98696C5-7C36-634B-8110-EFD2AFF7A631}" type="pres">
      <dgm:prSet presAssocID="{4C7724BF-9E74-4F24-B6A4-B104D31CB28D}" presName="vert1" presStyleCnt="0"/>
      <dgm:spPr/>
    </dgm:pt>
    <dgm:pt modelId="{FAFFDAD4-AD5A-A045-935F-4763C6769E1F}" type="pres">
      <dgm:prSet presAssocID="{3F740BED-D17D-4CC0-A57F-B19744D49FCE}" presName="thickLine" presStyleLbl="alignNode1" presStyleIdx="6" presStyleCnt="7"/>
      <dgm:spPr/>
    </dgm:pt>
    <dgm:pt modelId="{75101254-1A31-4F4C-9441-9C2E972DD511}" type="pres">
      <dgm:prSet presAssocID="{3F740BED-D17D-4CC0-A57F-B19744D49FCE}" presName="horz1" presStyleCnt="0"/>
      <dgm:spPr/>
    </dgm:pt>
    <dgm:pt modelId="{99019E7F-F67D-6142-A1A3-0822DAD6776A}" type="pres">
      <dgm:prSet presAssocID="{3F740BED-D17D-4CC0-A57F-B19744D49FCE}" presName="tx1" presStyleLbl="revTx" presStyleIdx="6" presStyleCnt="7"/>
      <dgm:spPr/>
    </dgm:pt>
    <dgm:pt modelId="{D24AC566-BAC5-304B-99B1-D8CC1ECB6B71}" type="pres">
      <dgm:prSet presAssocID="{3F740BED-D17D-4CC0-A57F-B19744D49FCE}" presName="vert1" presStyleCnt="0"/>
      <dgm:spPr/>
    </dgm:pt>
  </dgm:ptLst>
  <dgm:cxnLst>
    <dgm:cxn modelId="{2D19D504-2E0D-414A-B0F1-B5854DEB8000}" type="presOf" srcId="{0845A889-EAC1-8A47-A3C2-F67D7244026B}" destId="{D1D8BCAE-E5EE-324D-83AF-7FA31E3093FF}" srcOrd="0" destOrd="0" presId="urn:microsoft.com/office/officeart/2008/layout/LinedList"/>
    <dgm:cxn modelId="{9B69D008-CD47-7F4E-AF17-880DEA9CA12A}" type="presOf" srcId="{9C356A81-1E4C-4091-A361-0F9FF733DB47}" destId="{7C662FDA-8BD0-4B47-9E3E-D4B227A036AE}" srcOrd="0" destOrd="0" presId="urn:microsoft.com/office/officeart/2008/layout/LinedList"/>
    <dgm:cxn modelId="{B65FDA0B-7BC8-F94B-B289-3D1E49E7436E}" type="presOf" srcId="{4C7724BF-9E74-4F24-B6A4-B104D31CB28D}" destId="{7AE15D29-A160-5E47-A4E0-F68F59AA43E5}" srcOrd="0" destOrd="0" presId="urn:microsoft.com/office/officeart/2008/layout/LinedList"/>
    <dgm:cxn modelId="{30046226-D43B-8146-B37E-C9F002232FF5}" type="presOf" srcId="{1286E6E0-4097-FB45-B019-8CA0A2620B16}" destId="{317857E4-B7FC-1143-8691-A1A3CE0F154C}" srcOrd="0" destOrd="0" presId="urn:microsoft.com/office/officeart/2008/layout/LinedList"/>
    <dgm:cxn modelId="{E1931830-279C-4CC0-9ED7-CCAFC0CD3FDD}" srcId="{9C356A81-1E4C-4091-A361-0F9FF733DB47}" destId="{3F740BED-D17D-4CC0-A57F-B19744D49FCE}" srcOrd="6" destOrd="0" parTransId="{02BBDE42-ED17-4A42-BC93-F4FBC37A8D55}" sibTransId="{0AEFE1D9-1149-4D3A-8AD6-66E208A05E30}"/>
    <dgm:cxn modelId="{4BF66F3C-F56D-0E4C-81CC-D800B13E04ED}" srcId="{9C356A81-1E4C-4091-A361-0F9FF733DB47}" destId="{B8085216-3006-B740-8295-D891954F837C}" srcOrd="3" destOrd="0" parTransId="{5D625880-5C35-BE48-8767-B545F11D9CD0}" sibTransId="{F19A232D-591B-184D-8EDB-339BC34EA9B3}"/>
    <dgm:cxn modelId="{E633C03E-85B9-6043-AD3E-5B06D570F931}" srcId="{9C356A81-1E4C-4091-A361-0F9FF733DB47}" destId="{3F349CBB-4B28-804D-9BC9-22654D9E574D}" srcOrd="1" destOrd="0" parTransId="{7A710A91-0D62-4F41-8A07-59049D67EE24}" sibTransId="{B437ED75-7AD3-0F4D-9A20-A92174D73E5B}"/>
    <dgm:cxn modelId="{3453A04B-89AE-7E41-BC3A-817385030404}" type="presOf" srcId="{4AD37175-0D75-554E-8EF2-648C615F58C9}" destId="{6DE0E0DC-28CF-5F49-99C6-690B0244B9CF}" srcOrd="0" destOrd="0" presId="urn:microsoft.com/office/officeart/2008/layout/LinedList"/>
    <dgm:cxn modelId="{A5733975-CA8F-DB4C-8601-BE0962606A19}" type="presOf" srcId="{3F349CBB-4B28-804D-9BC9-22654D9E574D}" destId="{8AD55048-BAC1-7A48-AF68-0845069EF840}" srcOrd="0" destOrd="0" presId="urn:microsoft.com/office/officeart/2008/layout/LinedList"/>
    <dgm:cxn modelId="{556EDD91-6001-C24C-A08B-20BFD68876F9}" srcId="{9C356A81-1E4C-4091-A361-0F9FF733DB47}" destId="{1286E6E0-4097-FB45-B019-8CA0A2620B16}" srcOrd="0" destOrd="0" parTransId="{E103CB22-BF0B-EC44-A1AC-163E08AA8689}" sibTransId="{9170FBF8-A091-6A46-855F-7566B44642A9}"/>
    <dgm:cxn modelId="{FBFBA0A0-04F9-D24A-AC79-93B5010B5E54}" type="presOf" srcId="{B8085216-3006-B740-8295-D891954F837C}" destId="{8C6177A9-40F5-6D4C-BE2A-B8D2D6E51D69}" srcOrd="0" destOrd="0" presId="urn:microsoft.com/office/officeart/2008/layout/LinedList"/>
    <dgm:cxn modelId="{0AD2A5C3-4870-C34D-8A34-AD4A2300B721}" srcId="{9C356A81-1E4C-4091-A361-0F9FF733DB47}" destId="{0845A889-EAC1-8A47-A3C2-F67D7244026B}" srcOrd="4" destOrd="0" parTransId="{DB3A9B31-35C6-3247-9D8F-319DDD8809D2}" sibTransId="{A0B2B9C6-5D36-5641-ABE1-F34B40F7A9C3}"/>
    <dgm:cxn modelId="{2F84ADE5-F3AC-234F-8BA0-AC0011AE9378}" type="presOf" srcId="{3F740BED-D17D-4CC0-A57F-B19744D49FCE}" destId="{99019E7F-F67D-6142-A1A3-0822DAD6776A}" srcOrd="0" destOrd="0" presId="urn:microsoft.com/office/officeart/2008/layout/LinedList"/>
    <dgm:cxn modelId="{6A7C71E8-15AA-4B18-8BC4-72AC5DEA4745}" srcId="{9C356A81-1E4C-4091-A361-0F9FF733DB47}" destId="{4C7724BF-9E74-4F24-B6A4-B104D31CB28D}" srcOrd="5" destOrd="0" parTransId="{F84728FE-F976-4111-9436-7E391DD4DBEA}" sibTransId="{54F75067-8BB5-4A24-AF24-14535ADB1DCF}"/>
    <dgm:cxn modelId="{8A0F88EF-FA83-F44C-8CD6-D792206879E2}" srcId="{9C356A81-1E4C-4091-A361-0F9FF733DB47}" destId="{4AD37175-0D75-554E-8EF2-648C615F58C9}" srcOrd="2" destOrd="0" parTransId="{77307C61-E7F9-2544-9BF9-6F1C0414A921}" sibTransId="{1E02CB90-2405-8F43-8606-1227EEA2D917}"/>
    <dgm:cxn modelId="{264A4526-E58F-8640-9EE3-6EBED5A3A3A7}" type="presParOf" srcId="{7C662FDA-8BD0-4B47-9E3E-D4B227A036AE}" destId="{25FDC74A-5E17-B14D-A67F-DEC412093B95}" srcOrd="0" destOrd="0" presId="urn:microsoft.com/office/officeart/2008/layout/LinedList"/>
    <dgm:cxn modelId="{8C665A87-D4CE-E142-9A27-FB0251754CA0}" type="presParOf" srcId="{7C662FDA-8BD0-4B47-9E3E-D4B227A036AE}" destId="{07462B56-A7D3-3D4A-A925-CEA095BD16D9}" srcOrd="1" destOrd="0" presId="urn:microsoft.com/office/officeart/2008/layout/LinedList"/>
    <dgm:cxn modelId="{1A4D22C3-857B-DF48-8E8E-57C2966913DF}" type="presParOf" srcId="{07462B56-A7D3-3D4A-A925-CEA095BD16D9}" destId="{317857E4-B7FC-1143-8691-A1A3CE0F154C}" srcOrd="0" destOrd="0" presId="urn:microsoft.com/office/officeart/2008/layout/LinedList"/>
    <dgm:cxn modelId="{DE25590E-D09D-874A-AF2A-107312CD92B7}" type="presParOf" srcId="{07462B56-A7D3-3D4A-A925-CEA095BD16D9}" destId="{2ED3631B-9B7C-1B4F-AB71-54F235EAEFE8}" srcOrd="1" destOrd="0" presId="urn:microsoft.com/office/officeart/2008/layout/LinedList"/>
    <dgm:cxn modelId="{9CFEC456-39CA-8047-AAF7-6BEC5CC435C9}" type="presParOf" srcId="{7C662FDA-8BD0-4B47-9E3E-D4B227A036AE}" destId="{9525554A-2F8D-3F43-9FEF-FEA5B3BEBEA3}" srcOrd="2" destOrd="0" presId="urn:microsoft.com/office/officeart/2008/layout/LinedList"/>
    <dgm:cxn modelId="{FBAB6EF0-3B10-0748-B68E-ABF4F4281A11}" type="presParOf" srcId="{7C662FDA-8BD0-4B47-9E3E-D4B227A036AE}" destId="{1EA617B3-8350-2D44-9D76-22653BD05533}" srcOrd="3" destOrd="0" presId="urn:microsoft.com/office/officeart/2008/layout/LinedList"/>
    <dgm:cxn modelId="{9854C236-FFDA-4743-93B9-CADA90CE33CD}" type="presParOf" srcId="{1EA617B3-8350-2D44-9D76-22653BD05533}" destId="{8AD55048-BAC1-7A48-AF68-0845069EF840}" srcOrd="0" destOrd="0" presId="urn:microsoft.com/office/officeart/2008/layout/LinedList"/>
    <dgm:cxn modelId="{66139854-7E68-1F48-BFE7-F5316E721EF9}" type="presParOf" srcId="{1EA617B3-8350-2D44-9D76-22653BD05533}" destId="{054D369F-A79C-EA4C-8A10-C40774E2102D}" srcOrd="1" destOrd="0" presId="urn:microsoft.com/office/officeart/2008/layout/LinedList"/>
    <dgm:cxn modelId="{275868A8-A42E-E34F-9EC7-26469E9E5256}" type="presParOf" srcId="{7C662FDA-8BD0-4B47-9E3E-D4B227A036AE}" destId="{C90346FC-595B-A542-A4ED-5CA3379CE4D3}" srcOrd="4" destOrd="0" presId="urn:microsoft.com/office/officeart/2008/layout/LinedList"/>
    <dgm:cxn modelId="{4D87A189-1A63-0E4F-91A6-9603C1B44A4B}" type="presParOf" srcId="{7C662FDA-8BD0-4B47-9E3E-D4B227A036AE}" destId="{78593AEF-A20E-B647-98DD-73DDCEFB27E7}" srcOrd="5" destOrd="0" presId="urn:microsoft.com/office/officeart/2008/layout/LinedList"/>
    <dgm:cxn modelId="{6267C0CE-58E0-D043-B162-A209710CE167}" type="presParOf" srcId="{78593AEF-A20E-B647-98DD-73DDCEFB27E7}" destId="{6DE0E0DC-28CF-5F49-99C6-690B0244B9CF}" srcOrd="0" destOrd="0" presId="urn:microsoft.com/office/officeart/2008/layout/LinedList"/>
    <dgm:cxn modelId="{C38C269B-C3E6-A242-9D3B-9FB39FAC9BA9}" type="presParOf" srcId="{78593AEF-A20E-B647-98DD-73DDCEFB27E7}" destId="{D20DE2BE-906D-454F-9663-B137F64234BE}" srcOrd="1" destOrd="0" presId="urn:microsoft.com/office/officeart/2008/layout/LinedList"/>
    <dgm:cxn modelId="{1CFD9EAD-3191-434B-9497-4914CDFF386B}" type="presParOf" srcId="{7C662FDA-8BD0-4B47-9E3E-D4B227A036AE}" destId="{45A439DB-7BD6-6F4E-8ADB-CC7E2B9B9534}" srcOrd="6" destOrd="0" presId="urn:microsoft.com/office/officeart/2008/layout/LinedList"/>
    <dgm:cxn modelId="{D1F47D6D-1FBB-B441-A2C8-6989D1A233F4}" type="presParOf" srcId="{7C662FDA-8BD0-4B47-9E3E-D4B227A036AE}" destId="{280B862E-1E22-D242-B90C-C4118433F08E}" srcOrd="7" destOrd="0" presId="urn:microsoft.com/office/officeart/2008/layout/LinedList"/>
    <dgm:cxn modelId="{B45E9861-E9B0-9643-902E-FD30C9C79AB2}" type="presParOf" srcId="{280B862E-1E22-D242-B90C-C4118433F08E}" destId="{8C6177A9-40F5-6D4C-BE2A-B8D2D6E51D69}" srcOrd="0" destOrd="0" presId="urn:microsoft.com/office/officeart/2008/layout/LinedList"/>
    <dgm:cxn modelId="{A7099C4D-FECA-CB42-BB1A-8B560FCB4D16}" type="presParOf" srcId="{280B862E-1E22-D242-B90C-C4118433F08E}" destId="{31046061-8787-C141-838B-3BA321F92810}" srcOrd="1" destOrd="0" presId="urn:microsoft.com/office/officeart/2008/layout/LinedList"/>
    <dgm:cxn modelId="{CC15B692-FEC1-924C-B729-24CCEB785E8D}" type="presParOf" srcId="{7C662FDA-8BD0-4B47-9E3E-D4B227A036AE}" destId="{E95525F1-15DB-C646-8187-54C7C2B0C4F2}" srcOrd="8" destOrd="0" presId="urn:microsoft.com/office/officeart/2008/layout/LinedList"/>
    <dgm:cxn modelId="{514DE8EF-1132-FD4D-99EA-283DCA69DBF9}" type="presParOf" srcId="{7C662FDA-8BD0-4B47-9E3E-D4B227A036AE}" destId="{694FC009-6990-F84C-B8EA-3F59D63C29ED}" srcOrd="9" destOrd="0" presId="urn:microsoft.com/office/officeart/2008/layout/LinedList"/>
    <dgm:cxn modelId="{9E43B3DB-37B1-2948-BE8A-F65DD6C9695F}" type="presParOf" srcId="{694FC009-6990-F84C-B8EA-3F59D63C29ED}" destId="{D1D8BCAE-E5EE-324D-83AF-7FA31E3093FF}" srcOrd="0" destOrd="0" presId="urn:microsoft.com/office/officeart/2008/layout/LinedList"/>
    <dgm:cxn modelId="{A44BB8BC-9D7F-EE4E-9EC2-CF69392ADD24}" type="presParOf" srcId="{694FC009-6990-F84C-B8EA-3F59D63C29ED}" destId="{DEA273A1-A0C8-D74C-894E-B8DCB4E138EB}" srcOrd="1" destOrd="0" presId="urn:microsoft.com/office/officeart/2008/layout/LinedList"/>
    <dgm:cxn modelId="{9505274D-41FA-BB44-9643-6FBC956D8A13}" type="presParOf" srcId="{7C662FDA-8BD0-4B47-9E3E-D4B227A036AE}" destId="{F906368F-BB16-9741-A37B-5EDEDE4E35BD}" srcOrd="10" destOrd="0" presId="urn:microsoft.com/office/officeart/2008/layout/LinedList"/>
    <dgm:cxn modelId="{477B7859-2F17-3C4C-A921-FC0209313F35}" type="presParOf" srcId="{7C662FDA-8BD0-4B47-9E3E-D4B227A036AE}" destId="{12B89593-DC88-7247-ACD8-84E963B6352C}" srcOrd="11" destOrd="0" presId="urn:microsoft.com/office/officeart/2008/layout/LinedList"/>
    <dgm:cxn modelId="{B0640166-85E0-FB4E-ACAE-A2F623FB202F}" type="presParOf" srcId="{12B89593-DC88-7247-ACD8-84E963B6352C}" destId="{7AE15D29-A160-5E47-A4E0-F68F59AA43E5}" srcOrd="0" destOrd="0" presId="urn:microsoft.com/office/officeart/2008/layout/LinedList"/>
    <dgm:cxn modelId="{BE22BD6A-C23D-0A46-9D26-0851E93A30E0}" type="presParOf" srcId="{12B89593-DC88-7247-ACD8-84E963B6352C}" destId="{D98696C5-7C36-634B-8110-EFD2AFF7A631}" srcOrd="1" destOrd="0" presId="urn:microsoft.com/office/officeart/2008/layout/LinedList"/>
    <dgm:cxn modelId="{63B84B6E-1AF5-FD42-AEDF-F3530D2448B7}" type="presParOf" srcId="{7C662FDA-8BD0-4B47-9E3E-D4B227A036AE}" destId="{FAFFDAD4-AD5A-A045-935F-4763C6769E1F}" srcOrd="12" destOrd="0" presId="urn:microsoft.com/office/officeart/2008/layout/LinedList"/>
    <dgm:cxn modelId="{2AD22F5C-774E-BF4E-9E48-AFBDFA0BD2F7}" type="presParOf" srcId="{7C662FDA-8BD0-4B47-9E3E-D4B227A036AE}" destId="{75101254-1A31-4F4C-9441-9C2E972DD511}" srcOrd="13" destOrd="0" presId="urn:microsoft.com/office/officeart/2008/layout/LinedList"/>
    <dgm:cxn modelId="{CA4A81F0-8B1F-384E-8A50-63D438D5A49B}" type="presParOf" srcId="{75101254-1A31-4F4C-9441-9C2E972DD511}" destId="{99019E7F-F67D-6142-A1A3-0822DAD6776A}" srcOrd="0" destOrd="0" presId="urn:microsoft.com/office/officeart/2008/layout/LinedList"/>
    <dgm:cxn modelId="{A5CF71BB-80FF-8C42-B31E-39CE73129A3D}" type="presParOf" srcId="{75101254-1A31-4F4C-9441-9C2E972DD511}" destId="{D24AC566-BAC5-304B-99B1-D8CC1ECB6B71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DE31F75-1F57-5547-A717-B1BDA466BEB1}" type="doc">
      <dgm:prSet loTypeId="urn:microsoft.com/office/officeart/2005/8/layout/vList2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3C8143DC-DE24-F54B-92EC-5B9D9F695FCD}">
      <dgm:prSet/>
      <dgm:spPr/>
      <dgm:t>
        <a:bodyPr/>
        <a:lstStyle/>
        <a:p>
          <a:r>
            <a:rPr lang="en-US" b="0" i="0" dirty="0">
              <a:latin typeface="Nunito Sans" pitchFamily="2" charset="77"/>
            </a:rPr>
            <a:t>Setting the Context / Defining Terms</a:t>
          </a:r>
        </a:p>
      </dgm:t>
    </dgm:pt>
    <dgm:pt modelId="{9136F24A-A9D8-4143-8251-940DD83C7B19}" type="parTrans" cxnId="{D5A4D91B-7ED5-5647-A5E9-9B71BFF83E6B}">
      <dgm:prSet/>
      <dgm:spPr/>
      <dgm:t>
        <a:bodyPr/>
        <a:lstStyle/>
        <a:p>
          <a:endParaRPr lang="en-US"/>
        </a:p>
      </dgm:t>
    </dgm:pt>
    <dgm:pt modelId="{3888BB68-E842-9A41-B2FF-0CDF0900E744}" type="sibTrans" cxnId="{D5A4D91B-7ED5-5647-A5E9-9B71BFF83E6B}">
      <dgm:prSet/>
      <dgm:spPr/>
      <dgm:t>
        <a:bodyPr/>
        <a:lstStyle/>
        <a:p>
          <a:endParaRPr lang="en-US"/>
        </a:p>
      </dgm:t>
    </dgm:pt>
    <dgm:pt modelId="{450450A9-FFFD-BB40-813C-E088F4244C49}">
      <dgm:prSet/>
      <dgm:spPr/>
      <dgm:t>
        <a:bodyPr/>
        <a:lstStyle/>
        <a:p>
          <a:r>
            <a:rPr lang="en-US" b="0" i="0" dirty="0">
              <a:latin typeface="Nunito Sans" pitchFamily="2" charset="77"/>
            </a:rPr>
            <a:t>Supporting the Claim with Evidence </a:t>
          </a:r>
        </a:p>
      </dgm:t>
    </dgm:pt>
    <dgm:pt modelId="{61330C46-D718-DF49-93E1-31DB23A87A60}" type="parTrans" cxnId="{E5C422D2-8429-284C-9790-AC1550CCA890}">
      <dgm:prSet/>
      <dgm:spPr/>
      <dgm:t>
        <a:bodyPr/>
        <a:lstStyle/>
        <a:p>
          <a:endParaRPr lang="en-US"/>
        </a:p>
      </dgm:t>
    </dgm:pt>
    <dgm:pt modelId="{8D30F927-EE5A-F34E-8E18-1937C7C3D048}" type="sibTrans" cxnId="{E5C422D2-8429-284C-9790-AC1550CCA890}">
      <dgm:prSet/>
      <dgm:spPr/>
      <dgm:t>
        <a:bodyPr/>
        <a:lstStyle/>
        <a:p>
          <a:endParaRPr lang="en-US"/>
        </a:p>
      </dgm:t>
    </dgm:pt>
    <dgm:pt modelId="{74AF76A5-8C07-9F4B-A027-78D116110511}">
      <dgm:prSet/>
      <dgm:spPr/>
      <dgm:t>
        <a:bodyPr/>
        <a:lstStyle/>
        <a:p>
          <a:r>
            <a:rPr lang="en-US" b="0" i="0" dirty="0">
              <a:latin typeface="Nunito Sans" pitchFamily="2" charset="77"/>
            </a:rPr>
            <a:t>Why This Matters</a:t>
          </a:r>
        </a:p>
      </dgm:t>
    </dgm:pt>
    <dgm:pt modelId="{0076AE2C-EB94-084E-8CF3-6C3940E3E4C0}" type="parTrans" cxnId="{8510B378-7BCF-F247-8E61-461F92158714}">
      <dgm:prSet/>
      <dgm:spPr/>
      <dgm:t>
        <a:bodyPr/>
        <a:lstStyle/>
        <a:p>
          <a:endParaRPr lang="en-US"/>
        </a:p>
      </dgm:t>
    </dgm:pt>
    <dgm:pt modelId="{720419E1-23F9-6245-8A2E-40F5EFFD0C89}" type="sibTrans" cxnId="{8510B378-7BCF-F247-8E61-461F92158714}">
      <dgm:prSet/>
      <dgm:spPr/>
      <dgm:t>
        <a:bodyPr/>
        <a:lstStyle/>
        <a:p>
          <a:endParaRPr lang="en-US"/>
        </a:p>
      </dgm:t>
    </dgm:pt>
    <dgm:pt modelId="{A125D8E6-7701-B248-B37D-755F3BD54574}">
      <dgm:prSet/>
      <dgm:spPr/>
      <dgm:t>
        <a:bodyPr/>
        <a:lstStyle/>
        <a:p>
          <a:r>
            <a:rPr lang="en-US" b="0" i="0" dirty="0">
              <a:latin typeface="Nunito Sans" pitchFamily="2" charset="77"/>
            </a:rPr>
            <a:t>Questions and Discussion </a:t>
          </a:r>
        </a:p>
      </dgm:t>
    </dgm:pt>
    <dgm:pt modelId="{82ABAF26-2A3D-6D46-88B1-4CC62DE278DF}" type="parTrans" cxnId="{90E09C98-D093-7447-87C2-6D8AC029C9D2}">
      <dgm:prSet/>
      <dgm:spPr/>
      <dgm:t>
        <a:bodyPr/>
        <a:lstStyle/>
        <a:p>
          <a:endParaRPr lang="en-US"/>
        </a:p>
      </dgm:t>
    </dgm:pt>
    <dgm:pt modelId="{43470F0B-C526-5A4B-B499-7A13415FFA5F}" type="sibTrans" cxnId="{90E09C98-D093-7447-87C2-6D8AC029C9D2}">
      <dgm:prSet/>
      <dgm:spPr/>
      <dgm:t>
        <a:bodyPr/>
        <a:lstStyle/>
        <a:p>
          <a:endParaRPr lang="en-US"/>
        </a:p>
      </dgm:t>
    </dgm:pt>
    <dgm:pt modelId="{7CC4333E-04A3-A149-BFAC-937506FABBB6}">
      <dgm:prSet/>
      <dgm:spPr/>
      <dgm:t>
        <a:bodyPr/>
        <a:lstStyle/>
        <a:p>
          <a:r>
            <a:rPr lang="en-US" dirty="0"/>
            <a:t>The Issue – A New Conceptual Framing </a:t>
          </a:r>
        </a:p>
      </dgm:t>
    </dgm:pt>
    <dgm:pt modelId="{C519D176-E200-D14A-9A19-8FCBD1198531}" type="parTrans" cxnId="{58EDAE6B-A778-5142-A611-C2C735BA216C}">
      <dgm:prSet/>
      <dgm:spPr/>
    </dgm:pt>
    <dgm:pt modelId="{0A68B5BF-F7B3-C740-BCE6-5CA3B23D7FE4}" type="sibTrans" cxnId="{58EDAE6B-A778-5142-A611-C2C735BA216C}">
      <dgm:prSet/>
      <dgm:spPr/>
    </dgm:pt>
    <dgm:pt modelId="{A16E5A61-5A4C-A143-82D5-3ABAD539675E}">
      <dgm:prSet/>
      <dgm:spPr/>
      <dgm:t>
        <a:bodyPr/>
        <a:lstStyle/>
        <a:p>
          <a:r>
            <a:rPr lang="en-US" dirty="0"/>
            <a:t>A Call for and Forms of Action</a:t>
          </a:r>
        </a:p>
      </dgm:t>
    </dgm:pt>
    <dgm:pt modelId="{CBEC4BEC-B73F-FF4B-BC78-709D8BDF6B5A}" type="parTrans" cxnId="{E8E83783-930E-7B4F-AFDC-75EE78422BD5}">
      <dgm:prSet/>
      <dgm:spPr/>
    </dgm:pt>
    <dgm:pt modelId="{8693129B-7B55-D246-9016-5F8186A9B9A2}" type="sibTrans" cxnId="{E8E83783-930E-7B4F-AFDC-75EE78422BD5}">
      <dgm:prSet/>
      <dgm:spPr/>
    </dgm:pt>
    <dgm:pt modelId="{E5684DD1-F1D7-DF40-82B3-AEF690D61E41}">
      <dgm:prSet/>
      <dgm:spPr/>
      <dgm:t>
        <a:bodyPr/>
        <a:lstStyle/>
        <a:p>
          <a:r>
            <a:rPr lang="en-US" dirty="0"/>
            <a:t>Sites for Work and Agency </a:t>
          </a:r>
        </a:p>
      </dgm:t>
    </dgm:pt>
    <dgm:pt modelId="{6F84B8F7-7209-3040-AB3C-BF2CA43B7545}" type="parTrans" cxnId="{64026E01-65CF-8F4C-8F86-46ACF54DD0B9}">
      <dgm:prSet/>
      <dgm:spPr/>
    </dgm:pt>
    <dgm:pt modelId="{A05D1E4D-6968-1F42-AB5A-D70B6DA81EE9}" type="sibTrans" cxnId="{64026E01-65CF-8F4C-8F86-46ACF54DD0B9}">
      <dgm:prSet/>
      <dgm:spPr/>
    </dgm:pt>
    <dgm:pt modelId="{E48BF3FB-A7AC-D149-A516-6E2F9EC1E7D8}" type="pres">
      <dgm:prSet presAssocID="{4DE31F75-1F57-5547-A717-B1BDA466BEB1}" presName="linear" presStyleCnt="0">
        <dgm:presLayoutVars>
          <dgm:animLvl val="lvl"/>
          <dgm:resizeHandles val="exact"/>
        </dgm:presLayoutVars>
      </dgm:prSet>
      <dgm:spPr/>
    </dgm:pt>
    <dgm:pt modelId="{E6201528-9745-3445-8B64-FDB0467E29E0}" type="pres">
      <dgm:prSet presAssocID="{3C8143DC-DE24-F54B-92EC-5B9D9F695FCD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84B48247-4F8C-B54D-A5E1-E017D8648B03}" type="pres">
      <dgm:prSet presAssocID="{3888BB68-E842-9A41-B2FF-0CDF0900E744}" presName="spacer" presStyleCnt="0"/>
      <dgm:spPr/>
    </dgm:pt>
    <dgm:pt modelId="{4AA8B402-424D-B045-A368-E4E06772631C}" type="pres">
      <dgm:prSet presAssocID="{7CC4333E-04A3-A149-BFAC-937506FABBB6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4A9C751F-0D6C-B642-9DC3-D34F4E8F87DC}" type="pres">
      <dgm:prSet presAssocID="{0A68B5BF-F7B3-C740-BCE6-5CA3B23D7FE4}" presName="spacer" presStyleCnt="0"/>
      <dgm:spPr/>
    </dgm:pt>
    <dgm:pt modelId="{D7D4A96A-073B-0E4B-8436-433BF6702B65}" type="pres">
      <dgm:prSet presAssocID="{450450A9-FFFD-BB40-813C-E088F4244C49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15588D09-6BBB-DC47-BD87-2E8885C95286}" type="pres">
      <dgm:prSet presAssocID="{450450A9-FFFD-BB40-813C-E088F4244C49}" presName="childText" presStyleLbl="revTx" presStyleIdx="0" presStyleCnt="2">
        <dgm:presLayoutVars>
          <dgm:bulletEnabled val="1"/>
        </dgm:presLayoutVars>
      </dgm:prSet>
      <dgm:spPr/>
    </dgm:pt>
    <dgm:pt modelId="{47D1B3B3-7312-FE44-816D-EA5A073AC7AB}" type="pres">
      <dgm:prSet presAssocID="{A16E5A61-5A4C-A143-82D5-3ABAD539675E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D1D2E5F7-A702-BD4E-BD93-17D748FA4CF1}" type="pres">
      <dgm:prSet presAssocID="{A16E5A61-5A4C-A143-82D5-3ABAD539675E}" presName="childText" presStyleLbl="revTx" presStyleIdx="1" presStyleCnt="2">
        <dgm:presLayoutVars>
          <dgm:bulletEnabled val="1"/>
        </dgm:presLayoutVars>
      </dgm:prSet>
      <dgm:spPr/>
    </dgm:pt>
    <dgm:pt modelId="{471D6AE0-D3A2-6E48-84B5-C9BBC341351A}" type="pres">
      <dgm:prSet presAssocID="{A125D8E6-7701-B248-B37D-755F3BD54574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64026E01-65CF-8F4C-8F86-46ACF54DD0B9}" srcId="{A16E5A61-5A4C-A143-82D5-3ABAD539675E}" destId="{E5684DD1-F1D7-DF40-82B3-AEF690D61E41}" srcOrd="0" destOrd="0" parTransId="{6F84B8F7-7209-3040-AB3C-BF2CA43B7545}" sibTransId="{A05D1E4D-6968-1F42-AB5A-D70B6DA81EE9}"/>
    <dgm:cxn modelId="{81296E16-BD98-9544-9401-0924370C5295}" type="presOf" srcId="{450450A9-FFFD-BB40-813C-E088F4244C49}" destId="{D7D4A96A-073B-0E4B-8436-433BF6702B65}" srcOrd="0" destOrd="0" presId="urn:microsoft.com/office/officeart/2005/8/layout/vList2"/>
    <dgm:cxn modelId="{D5A4D91B-7ED5-5647-A5E9-9B71BFF83E6B}" srcId="{4DE31F75-1F57-5547-A717-B1BDA466BEB1}" destId="{3C8143DC-DE24-F54B-92EC-5B9D9F695FCD}" srcOrd="0" destOrd="0" parTransId="{9136F24A-A9D8-4143-8251-940DD83C7B19}" sibTransId="{3888BB68-E842-9A41-B2FF-0CDF0900E744}"/>
    <dgm:cxn modelId="{E8EE831D-6A25-1E46-B19E-D9A855780F9F}" type="presOf" srcId="{A125D8E6-7701-B248-B37D-755F3BD54574}" destId="{471D6AE0-D3A2-6E48-84B5-C9BBC341351A}" srcOrd="0" destOrd="0" presId="urn:microsoft.com/office/officeart/2005/8/layout/vList2"/>
    <dgm:cxn modelId="{174C0C2C-AEB8-B14F-82CE-25E3A467DBC0}" type="presOf" srcId="{74AF76A5-8C07-9F4B-A027-78D116110511}" destId="{15588D09-6BBB-DC47-BD87-2E8885C95286}" srcOrd="0" destOrd="0" presId="urn:microsoft.com/office/officeart/2005/8/layout/vList2"/>
    <dgm:cxn modelId="{8908A056-C8C8-2146-A376-22BBA8A275D8}" type="presOf" srcId="{E5684DD1-F1D7-DF40-82B3-AEF690D61E41}" destId="{D1D2E5F7-A702-BD4E-BD93-17D748FA4CF1}" srcOrd="0" destOrd="0" presId="urn:microsoft.com/office/officeart/2005/8/layout/vList2"/>
    <dgm:cxn modelId="{58EDAE6B-A778-5142-A611-C2C735BA216C}" srcId="{4DE31F75-1F57-5547-A717-B1BDA466BEB1}" destId="{7CC4333E-04A3-A149-BFAC-937506FABBB6}" srcOrd="1" destOrd="0" parTransId="{C519D176-E200-D14A-9A19-8FCBD1198531}" sibTransId="{0A68B5BF-F7B3-C740-BCE6-5CA3B23D7FE4}"/>
    <dgm:cxn modelId="{8510B378-7BCF-F247-8E61-461F92158714}" srcId="{450450A9-FFFD-BB40-813C-E088F4244C49}" destId="{74AF76A5-8C07-9F4B-A027-78D116110511}" srcOrd="0" destOrd="0" parTransId="{0076AE2C-EB94-084E-8CF3-6C3940E3E4C0}" sibTransId="{720419E1-23F9-6245-8A2E-40F5EFFD0C89}"/>
    <dgm:cxn modelId="{E8E83783-930E-7B4F-AFDC-75EE78422BD5}" srcId="{4DE31F75-1F57-5547-A717-B1BDA466BEB1}" destId="{A16E5A61-5A4C-A143-82D5-3ABAD539675E}" srcOrd="3" destOrd="0" parTransId="{CBEC4BEC-B73F-FF4B-BC78-709D8BDF6B5A}" sibTransId="{8693129B-7B55-D246-9016-5F8186A9B9A2}"/>
    <dgm:cxn modelId="{90E09C98-D093-7447-87C2-6D8AC029C9D2}" srcId="{4DE31F75-1F57-5547-A717-B1BDA466BEB1}" destId="{A125D8E6-7701-B248-B37D-755F3BD54574}" srcOrd="4" destOrd="0" parTransId="{82ABAF26-2A3D-6D46-88B1-4CC62DE278DF}" sibTransId="{43470F0B-C526-5A4B-B499-7A13415FFA5F}"/>
    <dgm:cxn modelId="{7E47F4C8-AC8D-DF4D-90AF-154C5F6719A4}" type="presOf" srcId="{A16E5A61-5A4C-A143-82D5-3ABAD539675E}" destId="{47D1B3B3-7312-FE44-816D-EA5A073AC7AB}" srcOrd="0" destOrd="0" presId="urn:microsoft.com/office/officeart/2005/8/layout/vList2"/>
    <dgm:cxn modelId="{E5C422D2-8429-284C-9790-AC1550CCA890}" srcId="{4DE31F75-1F57-5547-A717-B1BDA466BEB1}" destId="{450450A9-FFFD-BB40-813C-E088F4244C49}" srcOrd="2" destOrd="0" parTransId="{61330C46-D718-DF49-93E1-31DB23A87A60}" sibTransId="{8D30F927-EE5A-F34E-8E18-1937C7C3D048}"/>
    <dgm:cxn modelId="{D833C0FB-EA75-2747-976C-7D1A3209092F}" type="presOf" srcId="{4DE31F75-1F57-5547-A717-B1BDA466BEB1}" destId="{E48BF3FB-A7AC-D149-A516-6E2F9EC1E7D8}" srcOrd="0" destOrd="0" presId="urn:microsoft.com/office/officeart/2005/8/layout/vList2"/>
    <dgm:cxn modelId="{AB6A41FC-CD30-F44F-85A5-270C88C07016}" type="presOf" srcId="{7CC4333E-04A3-A149-BFAC-937506FABBB6}" destId="{4AA8B402-424D-B045-A368-E4E06772631C}" srcOrd="0" destOrd="0" presId="urn:microsoft.com/office/officeart/2005/8/layout/vList2"/>
    <dgm:cxn modelId="{39564CFF-7F21-D94C-8A97-C1579BB3DE4C}" type="presOf" srcId="{3C8143DC-DE24-F54B-92EC-5B9D9F695FCD}" destId="{E6201528-9745-3445-8B64-FDB0467E29E0}" srcOrd="0" destOrd="0" presId="urn:microsoft.com/office/officeart/2005/8/layout/vList2"/>
    <dgm:cxn modelId="{BC94CE12-CF32-4649-914D-0952EABE5804}" type="presParOf" srcId="{E48BF3FB-A7AC-D149-A516-6E2F9EC1E7D8}" destId="{E6201528-9745-3445-8B64-FDB0467E29E0}" srcOrd="0" destOrd="0" presId="urn:microsoft.com/office/officeart/2005/8/layout/vList2"/>
    <dgm:cxn modelId="{43FF8E97-4416-F348-A87F-469D7CADE104}" type="presParOf" srcId="{E48BF3FB-A7AC-D149-A516-6E2F9EC1E7D8}" destId="{84B48247-4F8C-B54D-A5E1-E017D8648B03}" srcOrd="1" destOrd="0" presId="urn:microsoft.com/office/officeart/2005/8/layout/vList2"/>
    <dgm:cxn modelId="{94AEA3B7-758A-7F4D-9392-F0A5FADC24B0}" type="presParOf" srcId="{E48BF3FB-A7AC-D149-A516-6E2F9EC1E7D8}" destId="{4AA8B402-424D-B045-A368-E4E06772631C}" srcOrd="2" destOrd="0" presId="urn:microsoft.com/office/officeart/2005/8/layout/vList2"/>
    <dgm:cxn modelId="{E9225868-F2E4-964F-A0C8-DFAFCA47CDCC}" type="presParOf" srcId="{E48BF3FB-A7AC-D149-A516-6E2F9EC1E7D8}" destId="{4A9C751F-0D6C-B642-9DC3-D34F4E8F87DC}" srcOrd="3" destOrd="0" presId="urn:microsoft.com/office/officeart/2005/8/layout/vList2"/>
    <dgm:cxn modelId="{AFA7BD83-FD4F-814B-81AE-DFAF32190375}" type="presParOf" srcId="{E48BF3FB-A7AC-D149-A516-6E2F9EC1E7D8}" destId="{D7D4A96A-073B-0E4B-8436-433BF6702B65}" srcOrd="4" destOrd="0" presId="urn:microsoft.com/office/officeart/2005/8/layout/vList2"/>
    <dgm:cxn modelId="{D3BC89DF-E671-1443-BEC1-B009ED307242}" type="presParOf" srcId="{E48BF3FB-A7AC-D149-A516-6E2F9EC1E7D8}" destId="{15588D09-6BBB-DC47-BD87-2E8885C95286}" srcOrd="5" destOrd="0" presId="urn:microsoft.com/office/officeart/2005/8/layout/vList2"/>
    <dgm:cxn modelId="{31550A6D-227F-6A45-AAFA-26FC8DA79106}" type="presParOf" srcId="{E48BF3FB-A7AC-D149-A516-6E2F9EC1E7D8}" destId="{47D1B3B3-7312-FE44-816D-EA5A073AC7AB}" srcOrd="6" destOrd="0" presId="urn:microsoft.com/office/officeart/2005/8/layout/vList2"/>
    <dgm:cxn modelId="{EB292A69-1F96-E946-BD8C-A1A5FBA15BA7}" type="presParOf" srcId="{E48BF3FB-A7AC-D149-A516-6E2F9EC1E7D8}" destId="{D1D2E5F7-A702-BD4E-BD93-17D748FA4CF1}" srcOrd="7" destOrd="0" presId="urn:microsoft.com/office/officeart/2005/8/layout/vList2"/>
    <dgm:cxn modelId="{D53CBDEA-C606-AE42-875B-871528A3E43E}" type="presParOf" srcId="{E48BF3FB-A7AC-D149-A516-6E2F9EC1E7D8}" destId="{471D6AE0-D3A2-6E48-84B5-C9BBC341351A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DE31F75-1F57-5547-A717-B1BDA466BEB1}" type="doc">
      <dgm:prSet loTypeId="urn:microsoft.com/office/officeart/2005/8/layout/vList2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3C8143DC-DE24-F54B-92EC-5B9D9F695FCD}">
      <dgm:prSet/>
      <dgm:spPr/>
      <dgm:t>
        <a:bodyPr/>
        <a:lstStyle/>
        <a:p>
          <a:r>
            <a:rPr lang="en-US" b="0" i="0" dirty="0">
              <a:latin typeface="Nunito Sans" pitchFamily="2" charset="77"/>
            </a:rPr>
            <a:t>What is the most pressing question you have about what you just heard?</a:t>
          </a:r>
        </a:p>
      </dgm:t>
    </dgm:pt>
    <dgm:pt modelId="{9136F24A-A9D8-4143-8251-940DD83C7B19}" type="parTrans" cxnId="{D5A4D91B-7ED5-5647-A5E9-9B71BFF83E6B}">
      <dgm:prSet/>
      <dgm:spPr/>
      <dgm:t>
        <a:bodyPr/>
        <a:lstStyle/>
        <a:p>
          <a:endParaRPr lang="en-US"/>
        </a:p>
      </dgm:t>
    </dgm:pt>
    <dgm:pt modelId="{3888BB68-E842-9A41-B2FF-0CDF0900E744}" type="sibTrans" cxnId="{D5A4D91B-7ED5-5647-A5E9-9B71BFF83E6B}">
      <dgm:prSet/>
      <dgm:spPr/>
      <dgm:t>
        <a:bodyPr/>
        <a:lstStyle/>
        <a:p>
          <a:endParaRPr lang="en-US"/>
        </a:p>
      </dgm:t>
    </dgm:pt>
    <dgm:pt modelId="{7CC4333E-04A3-A149-BFAC-937506FABBB6}">
      <dgm:prSet/>
      <dgm:spPr/>
      <dgm:t>
        <a:bodyPr/>
        <a:lstStyle/>
        <a:p>
          <a:r>
            <a:rPr lang="en-US" dirty="0"/>
            <a:t>What comment or feedback are you compelled to share?</a:t>
          </a:r>
        </a:p>
      </dgm:t>
    </dgm:pt>
    <dgm:pt modelId="{C519D176-E200-D14A-9A19-8FCBD1198531}" type="parTrans" cxnId="{58EDAE6B-A778-5142-A611-C2C735BA216C}">
      <dgm:prSet/>
      <dgm:spPr/>
      <dgm:t>
        <a:bodyPr/>
        <a:lstStyle/>
        <a:p>
          <a:endParaRPr lang="en-US"/>
        </a:p>
      </dgm:t>
    </dgm:pt>
    <dgm:pt modelId="{0A68B5BF-F7B3-C740-BCE6-5CA3B23D7FE4}" type="sibTrans" cxnId="{58EDAE6B-A778-5142-A611-C2C735BA216C}">
      <dgm:prSet/>
      <dgm:spPr/>
      <dgm:t>
        <a:bodyPr/>
        <a:lstStyle/>
        <a:p>
          <a:endParaRPr lang="en-US"/>
        </a:p>
      </dgm:t>
    </dgm:pt>
    <dgm:pt modelId="{E48BF3FB-A7AC-D149-A516-6E2F9EC1E7D8}" type="pres">
      <dgm:prSet presAssocID="{4DE31F75-1F57-5547-A717-B1BDA466BEB1}" presName="linear" presStyleCnt="0">
        <dgm:presLayoutVars>
          <dgm:animLvl val="lvl"/>
          <dgm:resizeHandles val="exact"/>
        </dgm:presLayoutVars>
      </dgm:prSet>
      <dgm:spPr/>
    </dgm:pt>
    <dgm:pt modelId="{E6201528-9745-3445-8B64-FDB0467E29E0}" type="pres">
      <dgm:prSet presAssocID="{3C8143DC-DE24-F54B-92EC-5B9D9F695FCD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84B48247-4F8C-B54D-A5E1-E017D8648B03}" type="pres">
      <dgm:prSet presAssocID="{3888BB68-E842-9A41-B2FF-0CDF0900E744}" presName="spacer" presStyleCnt="0"/>
      <dgm:spPr/>
    </dgm:pt>
    <dgm:pt modelId="{4AA8B402-424D-B045-A368-E4E06772631C}" type="pres">
      <dgm:prSet presAssocID="{7CC4333E-04A3-A149-BFAC-937506FABBB6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D5A4D91B-7ED5-5647-A5E9-9B71BFF83E6B}" srcId="{4DE31F75-1F57-5547-A717-B1BDA466BEB1}" destId="{3C8143DC-DE24-F54B-92EC-5B9D9F695FCD}" srcOrd="0" destOrd="0" parTransId="{9136F24A-A9D8-4143-8251-940DD83C7B19}" sibTransId="{3888BB68-E842-9A41-B2FF-0CDF0900E744}"/>
    <dgm:cxn modelId="{58EDAE6B-A778-5142-A611-C2C735BA216C}" srcId="{4DE31F75-1F57-5547-A717-B1BDA466BEB1}" destId="{7CC4333E-04A3-A149-BFAC-937506FABBB6}" srcOrd="1" destOrd="0" parTransId="{C519D176-E200-D14A-9A19-8FCBD1198531}" sibTransId="{0A68B5BF-F7B3-C740-BCE6-5CA3B23D7FE4}"/>
    <dgm:cxn modelId="{D833C0FB-EA75-2747-976C-7D1A3209092F}" type="presOf" srcId="{4DE31F75-1F57-5547-A717-B1BDA466BEB1}" destId="{E48BF3FB-A7AC-D149-A516-6E2F9EC1E7D8}" srcOrd="0" destOrd="0" presId="urn:microsoft.com/office/officeart/2005/8/layout/vList2"/>
    <dgm:cxn modelId="{AB6A41FC-CD30-F44F-85A5-270C88C07016}" type="presOf" srcId="{7CC4333E-04A3-A149-BFAC-937506FABBB6}" destId="{4AA8B402-424D-B045-A368-E4E06772631C}" srcOrd="0" destOrd="0" presId="urn:microsoft.com/office/officeart/2005/8/layout/vList2"/>
    <dgm:cxn modelId="{39564CFF-7F21-D94C-8A97-C1579BB3DE4C}" type="presOf" srcId="{3C8143DC-DE24-F54B-92EC-5B9D9F695FCD}" destId="{E6201528-9745-3445-8B64-FDB0467E29E0}" srcOrd="0" destOrd="0" presId="urn:microsoft.com/office/officeart/2005/8/layout/vList2"/>
    <dgm:cxn modelId="{BC94CE12-CF32-4649-914D-0952EABE5804}" type="presParOf" srcId="{E48BF3FB-A7AC-D149-A516-6E2F9EC1E7D8}" destId="{E6201528-9745-3445-8B64-FDB0467E29E0}" srcOrd="0" destOrd="0" presId="urn:microsoft.com/office/officeart/2005/8/layout/vList2"/>
    <dgm:cxn modelId="{43FF8E97-4416-F348-A87F-469D7CADE104}" type="presParOf" srcId="{E48BF3FB-A7AC-D149-A516-6E2F9EC1E7D8}" destId="{84B48247-4F8C-B54D-A5E1-E017D8648B03}" srcOrd="1" destOrd="0" presId="urn:microsoft.com/office/officeart/2005/8/layout/vList2"/>
    <dgm:cxn modelId="{94AEA3B7-758A-7F4D-9392-F0A5FADC24B0}" type="presParOf" srcId="{E48BF3FB-A7AC-D149-A516-6E2F9EC1E7D8}" destId="{4AA8B402-424D-B045-A368-E4E06772631C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DE31F75-1F57-5547-A717-B1BDA466BEB1}" type="doc">
      <dgm:prSet loTypeId="urn:microsoft.com/office/officeart/2005/8/layout/vList2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3C8143DC-DE24-F54B-92EC-5B9D9F695FCD}">
      <dgm:prSet/>
      <dgm:spPr/>
      <dgm:t>
        <a:bodyPr/>
        <a:lstStyle/>
        <a:p>
          <a:r>
            <a:rPr lang="en-US" b="0" i="0" dirty="0">
              <a:latin typeface="Nunito Sans" pitchFamily="2" charset="77"/>
            </a:rPr>
            <a:t>What is the most pressing question you have about what you just heard?</a:t>
          </a:r>
        </a:p>
      </dgm:t>
    </dgm:pt>
    <dgm:pt modelId="{9136F24A-A9D8-4143-8251-940DD83C7B19}" type="parTrans" cxnId="{D5A4D91B-7ED5-5647-A5E9-9B71BFF83E6B}">
      <dgm:prSet/>
      <dgm:spPr/>
      <dgm:t>
        <a:bodyPr/>
        <a:lstStyle/>
        <a:p>
          <a:endParaRPr lang="en-US"/>
        </a:p>
      </dgm:t>
    </dgm:pt>
    <dgm:pt modelId="{3888BB68-E842-9A41-B2FF-0CDF0900E744}" type="sibTrans" cxnId="{D5A4D91B-7ED5-5647-A5E9-9B71BFF83E6B}">
      <dgm:prSet/>
      <dgm:spPr/>
      <dgm:t>
        <a:bodyPr/>
        <a:lstStyle/>
        <a:p>
          <a:endParaRPr lang="en-US"/>
        </a:p>
      </dgm:t>
    </dgm:pt>
    <dgm:pt modelId="{7CC4333E-04A3-A149-BFAC-937506FABBB6}">
      <dgm:prSet/>
      <dgm:spPr/>
      <dgm:t>
        <a:bodyPr/>
        <a:lstStyle/>
        <a:p>
          <a:r>
            <a:rPr lang="en-US" dirty="0"/>
            <a:t>What comment or feedback are you compelled to share?</a:t>
          </a:r>
        </a:p>
      </dgm:t>
    </dgm:pt>
    <dgm:pt modelId="{C519D176-E200-D14A-9A19-8FCBD1198531}" type="parTrans" cxnId="{58EDAE6B-A778-5142-A611-C2C735BA216C}">
      <dgm:prSet/>
      <dgm:spPr/>
      <dgm:t>
        <a:bodyPr/>
        <a:lstStyle/>
        <a:p>
          <a:endParaRPr lang="en-US"/>
        </a:p>
      </dgm:t>
    </dgm:pt>
    <dgm:pt modelId="{0A68B5BF-F7B3-C740-BCE6-5CA3B23D7FE4}" type="sibTrans" cxnId="{58EDAE6B-A778-5142-A611-C2C735BA216C}">
      <dgm:prSet/>
      <dgm:spPr/>
      <dgm:t>
        <a:bodyPr/>
        <a:lstStyle/>
        <a:p>
          <a:endParaRPr lang="en-US"/>
        </a:p>
      </dgm:t>
    </dgm:pt>
    <dgm:pt modelId="{E48BF3FB-A7AC-D149-A516-6E2F9EC1E7D8}" type="pres">
      <dgm:prSet presAssocID="{4DE31F75-1F57-5547-A717-B1BDA466BEB1}" presName="linear" presStyleCnt="0">
        <dgm:presLayoutVars>
          <dgm:animLvl val="lvl"/>
          <dgm:resizeHandles val="exact"/>
        </dgm:presLayoutVars>
      </dgm:prSet>
      <dgm:spPr/>
    </dgm:pt>
    <dgm:pt modelId="{E6201528-9745-3445-8B64-FDB0467E29E0}" type="pres">
      <dgm:prSet presAssocID="{3C8143DC-DE24-F54B-92EC-5B9D9F695FCD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84B48247-4F8C-B54D-A5E1-E017D8648B03}" type="pres">
      <dgm:prSet presAssocID="{3888BB68-E842-9A41-B2FF-0CDF0900E744}" presName="spacer" presStyleCnt="0"/>
      <dgm:spPr/>
    </dgm:pt>
    <dgm:pt modelId="{4AA8B402-424D-B045-A368-E4E06772631C}" type="pres">
      <dgm:prSet presAssocID="{7CC4333E-04A3-A149-BFAC-937506FABBB6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D5A4D91B-7ED5-5647-A5E9-9B71BFF83E6B}" srcId="{4DE31F75-1F57-5547-A717-B1BDA466BEB1}" destId="{3C8143DC-DE24-F54B-92EC-5B9D9F695FCD}" srcOrd="0" destOrd="0" parTransId="{9136F24A-A9D8-4143-8251-940DD83C7B19}" sibTransId="{3888BB68-E842-9A41-B2FF-0CDF0900E744}"/>
    <dgm:cxn modelId="{58EDAE6B-A778-5142-A611-C2C735BA216C}" srcId="{4DE31F75-1F57-5547-A717-B1BDA466BEB1}" destId="{7CC4333E-04A3-A149-BFAC-937506FABBB6}" srcOrd="1" destOrd="0" parTransId="{C519D176-E200-D14A-9A19-8FCBD1198531}" sibTransId="{0A68B5BF-F7B3-C740-BCE6-5CA3B23D7FE4}"/>
    <dgm:cxn modelId="{D833C0FB-EA75-2747-976C-7D1A3209092F}" type="presOf" srcId="{4DE31F75-1F57-5547-A717-B1BDA466BEB1}" destId="{E48BF3FB-A7AC-D149-A516-6E2F9EC1E7D8}" srcOrd="0" destOrd="0" presId="urn:microsoft.com/office/officeart/2005/8/layout/vList2"/>
    <dgm:cxn modelId="{AB6A41FC-CD30-F44F-85A5-270C88C07016}" type="presOf" srcId="{7CC4333E-04A3-A149-BFAC-937506FABBB6}" destId="{4AA8B402-424D-B045-A368-E4E06772631C}" srcOrd="0" destOrd="0" presId="urn:microsoft.com/office/officeart/2005/8/layout/vList2"/>
    <dgm:cxn modelId="{39564CFF-7F21-D94C-8A97-C1579BB3DE4C}" type="presOf" srcId="{3C8143DC-DE24-F54B-92EC-5B9D9F695FCD}" destId="{E6201528-9745-3445-8B64-FDB0467E29E0}" srcOrd="0" destOrd="0" presId="urn:microsoft.com/office/officeart/2005/8/layout/vList2"/>
    <dgm:cxn modelId="{BC94CE12-CF32-4649-914D-0952EABE5804}" type="presParOf" srcId="{E48BF3FB-A7AC-D149-A516-6E2F9EC1E7D8}" destId="{E6201528-9745-3445-8B64-FDB0467E29E0}" srcOrd="0" destOrd="0" presId="urn:microsoft.com/office/officeart/2005/8/layout/vList2"/>
    <dgm:cxn modelId="{43FF8E97-4416-F348-A87F-469D7CADE104}" type="presParOf" srcId="{E48BF3FB-A7AC-D149-A516-6E2F9EC1E7D8}" destId="{84B48247-4F8C-B54D-A5E1-E017D8648B03}" srcOrd="1" destOrd="0" presId="urn:microsoft.com/office/officeart/2005/8/layout/vList2"/>
    <dgm:cxn modelId="{94AEA3B7-758A-7F4D-9392-F0A5FADC24B0}" type="presParOf" srcId="{E48BF3FB-A7AC-D149-A516-6E2F9EC1E7D8}" destId="{4AA8B402-424D-B045-A368-E4E06772631C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FDC74A-5E17-B14D-A67F-DEC412093B95}">
      <dsp:nvSpPr>
        <dsp:cNvPr id="0" name=""/>
        <dsp:cNvSpPr/>
      </dsp:nvSpPr>
      <dsp:spPr>
        <a:xfrm>
          <a:off x="0" y="644"/>
          <a:ext cx="793233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7857E4-B7FC-1143-8691-A1A3CE0F154C}">
      <dsp:nvSpPr>
        <dsp:cNvPr id="0" name=""/>
        <dsp:cNvSpPr/>
      </dsp:nvSpPr>
      <dsp:spPr>
        <a:xfrm>
          <a:off x="0" y="644"/>
          <a:ext cx="7932338" cy="7544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ts val="840"/>
            </a:spcAft>
            <a:buNone/>
          </a:pPr>
          <a:r>
            <a:rPr lang="en-US" sz="2800" b="0" i="0" kern="1200" dirty="0">
              <a:latin typeface="Nunito Sans" pitchFamily="2" charset="77"/>
            </a:rPr>
            <a:t>8:30 – 9:30 am               Plenary</a:t>
          </a:r>
          <a:endParaRPr lang="en-US" sz="2800" b="0" kern="1200" dirty="0">
            <a:latin typeface="Nunito Sans" pitchFamily="2" charset="77"/>
          </a:endParaRPr>
        </a:p>
      </dsp:txBody>
      <dsp:txXfrm>
        <a:off x="0" y="644"/>
        <a:ext cx="7932338" cy="754421"/>
      </dsp:txXfrm>
    </dsp:sp>
    <dsp:sp modelId="{9525554A-2F8D-3F43-9FEF-FEA5B3BEBEA3}">
      <dsp:nvSpPr>
        <dsp:cNvPr id="0" name=""/>
        <dsp:cNvSpPr/>
      </dsp:nvSpPr>
      <dsp:spPr>
        <a:xfrm>
          <a:off x="0" y="755066"/>
          <a:ext cx="793233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D55048-BAC1-7A48-AF68-0845069EF840}">
      <dsp:nvSpPr>
        <dsp:cNvPr id="0" name=""/>
        <dsp:cNvSpPr/>
      </dsp:nvSpPr>
      <dsp:spPr>
        <a:xfrm>
          <a:off x="0" y="755066"/>
          <a:ext cx="7932338" cy="7544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0" i="0" kern="1200" dirty="0">
              <a:latin typeface="Nunito Sans" pitchFamily="2" charset="77"/>
            </a:rPr>
            <a:t>9:30 – 9:45 am               Break</a:t>
          </a:r>
          <a:endParaRPr lang="en-US" sz="2800" kern="1200" dirty="0">
            <a:latin typeface="Nunito Sans" pitchFamily="2" charset="77"/>
          </a:endParaRPr>
        </a:p>
      </dsp:txBody>
      <dsp:txXfrm>
        <a:off x="0" y="755066"/>
        <a:ext cx="7932338" cy="754421"/>
      </dsp:txXfrm>
    </dsp:sp>
    <dsp:sp modelId="{C90346FC-595B-A542-A4ED-5CA3379CE4D3}">
      <dsp:nvSpPr>
        <dsp:cNvPr id="0" name=""/>
        <dsp:cNvSpPr/>
      </dsp:nvSpPr>
      <dsp:spPr>
        <a:xfrm>
          <a:off x="0" y="1509487"/>
          <a:ext cx="793233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E0E0DC-28CF-5F49-99C6-690B0244B9CF}">
      <dsp:nvSpPr>
        <dsp:cNvPr id="0" name=""/>
        <dsp:cNvSpPr/>
      </dsp:nvSpPr>
      <dsp:spPr>
        <a:xfrm>
          <a:off x="0" y="1509487"/>
          <a:ext cx="7932338" cy="7544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0" i="0" kern="1200" dirty="0">
              <a:latin typeface="Nunito Sans" pitchFamily="2" charset="77"/>
            </a:rPr>
            <a:t>9:45 – 11:45 am            Workshop</a:t>
          </a:r>
          <a:endParaRPr lang="en-US" sz="2800" kern="1200" dirty="0">
            <a:latin typeface="Nunito Sans" pitchFamily="2" charset="77"/>
          </a:endParaRPr>
        </a:p>
      </dsp:txBody>
      <dsp:txXfrm>
        <a:off x="0" y="1509487"/>
        <a:ext cx="7932338" cy="754421"/>
      </dsp:txXfrm>
    </dsp:sp>
    <dsp:sp modelId="{45A439DB-7BD6-6F4E-8ADB-CC7E2B9B9534}">
      <dsp:nvSpPr>
        <dsp:cNvPr id="0" name=""/>
        <dsp:cNvSpPr/>
      </dsp:nvSpPr>
      <dsp:spPr>
        <a:xfrm>
          <a:off x="0" y="2263909"/>
          <a:ext cx="793233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6177A9-40F5-6D4C-BE2A-B8D2D6E51D69}">
      <dsp:nvSpPr>
        <dsp:cNvPr id="0" name=""/>
        <dsp:cNvSpPr/>
      </dsp:nvSpPr>
      <dsp:spPr>
        <a:xfrm>
          <a:off x="0" y="2263909"/>
          <a:ext cx="7932338" cy="7544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0" i="0" kern="1200" dirty="0">
              <a:latin typeface="Nunito Sans" pitchFamily="2" charset="77"/>
            </a:rPr>
            <a:t>11:45 am – 12:05 pm    Lunch</a:t>
          </a:r>
          <a:endParaRPr lang="en-US" sz="2800" kern="1200" dirty="0">
            <a:latin typeface="Nunito Sans" pitchFamily="2" charset="77"/>
          </a:endParaRPr>
        </a:p>
      </dsp:txBody>
      <dsp:txXfrm>
        <a:off x="0" y="2263909"/>
        <a:ext cx="7932338" cy="754421"/>
      </dsp:txXfrm>
    </dsp:sp>
    <dsp:sp modelId="{E95525F1-15DB-C646-8187-54C7C2B0C4F2}">
      <dsp:nvSpPr>
        <dsp:cNvPr id="0" name=""/>
        <dsp:cNvSpPr/>
      </dsp:nvSpPr>
      <dsp:spPr>
        <a:xfrm>
          <a:off x="0" y="3018330"/>
          <a:ext cx="793233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D8BCAE-E5EE-324D-83AF-7FA31E3093FF}">
      <dsp:nvSpPr>
        <dsp:cNvPr id="0" name=""/>
        <dsp:cNvSpPr/>
      </dsp:nvSpPr>
      <dsp:spPr>
        <a:xfrm>
          <a:off x="0" y="3018330"/>
          <a:ext cx="7932338" cy="7544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0" i="0" kern="1200" dirty="0">
              <a:latin typeface="Nunito Sans" pitchFamily="2" charset="77"/>
            </a:rPr>
            <a:t>12:15 – 1:00 pm            Plenary</a:t>
          </a:r>
          <a:endParaRPr lang="en-US" sz="2800" b="0" kern="1200" dirty="0">
            <a:latin typeface="Nunito Sans" pitchFamily="2" charset="77"/>
          </a:endParaRPr>
        </a:p>
      </dsp:txBody>
      <dsp:txXfrm>
        <a:off x="0" y="3018330"/>
        <a:ext cx="7932338" cy="754421"/>
      </dsp:txXfrm>
    </dsp:sp>
    <dsp:sp modelId="{F906368F-BB16-9741-A37B-5EDEDE4E35BD}">
      <dsp:nvSpPr>
        <dsp:cNvPr id="0" name=""/>
        <dsp:cNvSpPr/>
      </dsp:nvSpPr>
      <dsp:spPr>
        <a:xfrm>
          <a:off x="0" y="3772752"/>
          <a:ext cx="793233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E15D29-A160-5E47-A4E0-F68F59AA43E5}">
      <dsp:nvSpPr>
        <dsp:cNvPr id="0" name=""/>
        <dsp:cNvSpPr/>
      </dsp:nvSpPr>
      <dsp:spPr>
        <a:xfrm>
          <a:off x="0" y="3772752"/>
          <a:ext cx="7932338" cy="7544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Nunito Sans" pitchFamily="2" charset="77"/>
            </a:rPr>
            <a:t> </a:t>
          </a:r>
          <a:r>
            <a:rPr lang="en-US" sz="2800" b="0" i="0" kern="1200" dirty="0">
              <a:latin typeface="Nunito Sans" pitchFamily="2" charset="77"/>
            </a:rPr>
            <a:t>1:00 - 1:30 pm              Break</a:t>
          </a:r>
          <a:endParaRPr lang="en-US" sz="2800" kern="1200" dirty="0">
            <a:latin typeface="Nunito Sans" pitchFamily="2" charset="77"/>
          </a:endParaRPr>
        </a:p>
      </dsp:txBody>
      <dsp:txXfrm>
        <a:off x="0" y="3772752"/>
        <a:ext cx="7932338" cy="754421"/>
      </dsp:txXfrm>
    </dsp:sp>
    <dsp:sp modelId="{FAFFDAD4-AD5A-A045-935F-4763C6769E1F}">
      <dsp:nvSpPr>
        <dsp:cNvPr id="0" name=""/>
        <dsp:cNvSpPr/>
      </dsp:nvSpPr>
      <dsp:spPr>
        <a:xfrm>
          <a:off x="0" y="4527173"/>
          <a:ext cx="793233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019E7F-F67D-6142-A1A3-0822DAD6776A}">
      <dsp:nvSpPr>
        <dsp:cNvPr id="0" name=""/>
        <dsp:cNvSpPr/>
      </dsp:nvSpPr>
      <dsp:spPr>
        <a:xfrm>
          <a:off x="0" y="4527173"/>
          <a:ext cx="7932338" cy="7544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0" i="0" kern="1200" dirty="0">
              <a:latin typeface="Nunito Sans" pitchFamily="2" charset="77"/>
            </a:rPr>
            <a:t>1:30 – 5:00 pm              Concurrent Sessions</a:t>
          </a:r>
          <a:endParaRPr lang="en-US" sz="2800" kern="1200" dirty="0">
            <a:latin typeface="Nunito Sans" pitchFamily="2" charset="77"/>
          </a:endParaRPr>
        </a:p>
      </dsp:txBody>
      <dsp:txXfrm>
        <a:off x="0" y="4527173"/>
        <a:ext cx="7932338" cy="75442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201528-9745-3445-8B64-FDB0467E29E0}">
      <dsp:nvSpPr>
        <dsp:cNvPr id="0" name=""/>
        <dsp:cNvSpPr/>
      </dsp:nvSpPr>
      <dsp:spPr>
        <a:xfrm>
          <a:off x="0" y="53901"/>
          <a:ext cx="8019047" cy="65812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0" i="0" kern="1200" dirty="0">
              <a:latin typeface="Nunito Sans" pitchFamily="2" charset="77"/>
            </a:rPr>
            <a:t>Setting the Context / Defining Terms</a:t>
          </a:r>
        </a:p>
      </dsp:txBody>
      <dsp:txXfrm>
        <a:off x="32127" y="86028"/>
        <a:ext cx="7954793" cy="593871"/>
      </dsp:txXfrm>
    </dsp:sp>
    <dsp:sp modelId="{4AA8B402-424D-B045-A368-E4E06772631C}">
      <dsp:nvSpPr>
        <dsp:cNvPr id="0" name=""/>
        <dsp:cNvSpPr/>
      </dsp:nvSpPr>
      <dsp:spPr>
        <a:xfrm>
          <a:off x="0" y="784026"/>
          <a:ext cx="8019047" cy="65812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The Issue – A New Conceptual Framing </a:t>
          </a:r>
        </a:p>
      </dsp:txBody>
      <dsp:txXfrm>
        <a:off x="32127" y="816153"/>
        <a:ext cx="7954793" cy="593871"/>
      </dsp:txXfrm>
    </dsp:sp>
    <dsp:sp modelId="{D7D4A96A-073B-0E4B-8436-433BF6702B65}">
      <dsp:nvSpPr>
        <dsp:cNvPr id="0" name=""/>
        <dsp:cNvSpPr/>
      </dsp:nvSpPr>
      <dsp:spPr>
        <a:xfrm>
          <a:off x="0" y="1514151"/>
          <a:ext cx="8019047" cy="65812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0" i="0" kern="1200" dirty="0">
              <a:latin typeface="Nunito Sans" pitchFamily="2" charset="77"/>
            </a:rPr>
            <a:t>Supporting the Claim with Evidence </a:t>
          </a:r>
        </a:p>
      </dsp:txBody>
      <dsp:txXfrm>
        <a:off x="32127" y="1546278"/>
        <a:ext cx="7954793" cy="593871"/>
      </dsp:txXfrm>
    </dsp:sp>
    <dsp:sp modelId="{15588D09-6BBB-DC47-BD87-2E8885C95286}">
      <dsp:nvSpPr>
        <dsp:cNvPr id="0" name=""/>
        <dsp:cNvSpPr/>
      </dsp:nvSpPr>
      <dsp:spPr>
        <a:xfrm>
          <a:off x="0" y="2172276"/>
          <a:ext cx="8019047" cy="414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605" tIns="31750" rIns="177800" bIns="3175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b="0" i="0" kern="1200" dirty="0">
              <a:latin typeface="Nunito Sans" pitchFamily="2" charset="77"/>
            </a:rPr>
            <a:t>Why This Matters</a:t>
          </a:r>
        </a:p>
      </dsp:txBody>
      <dsp:txXfrm>
        <a:off x="0" y="2172276"/>
        <a:ext cx="8019047" cy="414000"/>
      </dsp:txXfrm>
    </dsp:sp>
    <dsp:sp modelId="{47D1B3B3-7312-FE44-816D-EA5A073AC7AB}">
      <dsp:nvSpPr>
        <dsp:cNvPr id="0" name=""/>
        <dsp:cNvSpPr/>
      </dsp:nvSpPr>
      <dsp:spPr>
        <a:xfrm>
          <a:off x="0" y="2586276"/>
          <a:ext cx="8019047" cy="65812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A Call for and Forms of Action</a:t>
          </a:r>
        </a:p>
      </dsp:txBody>
      <dsp:txXfrm>
        <a:off x="32127" y="2618403"/>
        <a:ext cx="7954793" cy="593871"/>
      </dsp:txXfrm>
    </dsp:sp>
    <dsp:sp modelId="{D1D2E5F7-A702-BD4E-BD93-17D748FA4CF1}">
      <dsp:nvSpPr>
        <dsp:cNvPr id="0" name=""/>
        <dsp:cNvSpPr/>
      </dsp:nvSpPr>
      <dsp:spPr>
        <a:xfrm>
          <a:off x="0" y="3244401"/>
          <a:ext cx="8019047" cy="414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605" tIns="31750" rIns="177800" bIns="3175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 dirty="0"/>
            <a:t>Sites for Work and Agency </a:t>
          </a:r>
        </a:p>
      </dsp:txBody>
      <dsp:txXfrm>
        <a:off x="0" y="3244401"/>
        <a:ext cx="8019047" cy="414000"/>
      </dsp:txXfrm>
    </dsp:sp>
    <dsp:sp modelId="{471D6AE0-D3A2-6E48-84B5-C9BBC341351A}">
      <dsp:nvSpPr>
        <dsp:cNvPr id="0" name=""/>
        <dsp:cNvSpPr/>
      </dsp:nvSpPr>
      <dsp:spPr>
        <a:xfrm>
          <a:off x="0" y="3658401"/>
          <a:ext cx="8019047" cy="65812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0" i="0" kern="1200" dirty="0">
              <a:latin typeface="Nunito Sans" pitchFamily="2" charset="77"/>
            </a:rPr>
            <a:t>Questions and Discussion </a:t>
          </a:r>
        </a:p>
      </dsp:txBody>
      <dsp:txXfrm>
        <a:off x="32127" y="3690528"/>
        <a:ext cx="7954793" cy="59387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201528-9745-3445-8B64-FDB0467E29E0}">
      <dsp:nvSpPr>
        <dsp:cNvPr id="0" name=""/>
        <dsp:cNvSpPr/>
      </dsp:nvSpPr>
      <dsp:spPr>
        <a:xfrm>
          <a:off x="0" y="532813"/>
          <a:ext cx="8019047" cy="160055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0" i="0" kern="1200" dirty="0">
              <a:latin typeface="Nunito Sans" pitchFamily="2" charset="77"/>
            </a:rPr>
            <a:t>What is the most pressing question you have about what you just heard?</a:t>
          </a:r>
        </a:p>
      </dsp:txBody>
      <dsp:txXfrm>
        <a:off x="78133" y="610946"/>
        <a:ext cx="7862781" cy="1444293"/>
      </dsp:txXfrm>
    </dsp:sp>
    <dsp:sp modelId="{4AA8B402-424D-B045-A368-E4E06772631C}">
      <dsp:nvSpPr>
        <dsp:cNvPr id="0" name=""/>
        <dsp:cNvSpPr/>
      </dsp:nvSpPr>
      <dsp:spPr>
        <a:xfrm>
          <a:off x="0" y="2237053"/>
          <a:ext cx="8019047" cy="160055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What comment or feedback are you compelled to share?</a:t>
          </a:r>
        </a:p>
      </dsp:txBody>
      <dsp:txXfrm>
        <a:off x="78133" y="2315186"/>
        <a:ext cx="7862781" cy="144429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201528-9745-3445-8B64-FDB0467E29E0}">
      <dsp:nvSpPr>
        <dsp:cNvPr id="0" name=""/>
        <dsp:cNvSpPr/>
      </dsp:nvSpPr>
      <dsp:spPr>
        <a:xfrm>
          <a:off x="0" y="532813"/>
          <a:ext cx="8019047" cy="160055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0" i="0" kern="1200" dirty="0">
              <a:latin typeface="Nunito Sans" pitchFamily="2" charset="77"/>
            </a:rPr>
            <a:t>What is the most pressing question you have about what you just heard?</a:t>
          </a:r>
        </a:p>
      </dsp:txBody>
      <dsp:txXfrm>
        <a:off x="78133" y="610946"/>
        <a:ext cx="7862781" cy="1444293"/>
      </dsp:txXfrm>
    </dsp:sp>
    <dsp:sp modelId="{4AA8B402-424D-B045-A368-E4E06772631C}">
      <dsp:nvSpPr>
        <dsp:cNvPr id="0" name=""/>
        <dsp:cNvSpPr/>
      </dsp:nvSpPr>
      <dsp:spPr>
        <a:xfrm>
          <a:off x="0" y="2237053"/>
          <a:ext cx="8019047" cy="160055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What comment or feedback are you compelled to share?</a:t>
          </a:r>
        </a:p>
      </dsp:txBody>
      <dsp:txXfrm>
        <a:off x="78133" y="2315186"/>
        <a:ext cx="7862781" cy="14442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726C82-F69C-83E6-C5F2-35BF9F7ACD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5EA85A3-3631-51CD-CDA6-2F09F76F92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333FD7-08FE-CCD5-AFF2-50A91A7A71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8C61-C506-8A47-A105-5712D8216F72}" type="datetimeFigureOut">
              <a:rPr lang="en-US" smtClean="0"/>
              <a:t>6/20/23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19827F-0922-A0FC-B425-6A1007B96E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78E763-34B1-2837-D870-69572AB7E4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4D6ED-EB5C-3341-8C8E-7AFA5E89F3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1645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0DA0A7-2468-2DE2-7F7A-3CECF4D4D4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B308E37-D6AA-1090-3BE2-C1347373BF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3279B0-82C5-859D-7A05-E8019DF3B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8C61-C506-8A47-A105-5712D8216F72}" type="datetimeFigureOut">
              <a:rPr lang="en-US" smtClean="0"/>
              <a:t>6/20/23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C153BD-EF33-8869-FED9-6699AA484F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D7A362-8B14-731E-3FA7-7DAC8A777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4D6ED-EB5C-3341-8C8E-7AFA5E89F3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6665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79A226F-0DB2-BAFF-ACC2-40F09926A8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C28101B-E38D-2ED9-1C74-61868D84B9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CBC878-D429-3349-3CE4-08538CBCCF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8C61-C506-8A47-A105-5712D8216F72}" type="datetimeFigureOut">
              <a:rPr lang="en-US" smtClean="0"/>
              <a:t>6/20/23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688F9D-52FA-25EF-A689-BA6319AB75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546188-FB90-62D4-2AB9-A1398ED6C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4D6ED-EB5C-3341-8C8E-7AFA5E89F3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1525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51B545-852C-3525-78D4-687571598C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EDC7B4-0033-CA79-F8D6-2B91580BA6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D6A27A-00B4-6B37-5579-F17AA7F80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8C61-C506-8A47-A105-5712D8216F72}" type="datetimeFigureOut">
              <a:rPr lang="en-US" smtClean="0"/>
              <a:t>6/20/23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A9C796-16F1-BF72-FC29-1F3268C3C4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44C0EB-E4AD-7790-8D49-6B7F3EBCC8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4D6ED-EB5C-3341-8C8E-7AFA5E89F3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063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066677-BC5A-517E-E23A-9782C27568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B75565-F958-CA98-852B-0337E149D0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C9A8D3-51A8-EC50-0404-E39BE6A13D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8C61-C506-8A47-A105-5712D8216F72}" type="datetimeFigureOut">
              <a:rPr lang="en-US" smtClean="0"/>
              <a:t>6/20/23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BDC006-94C0-00F9-71F9-DA1528954E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6AD7A0-FD32-E6C7-AAD2-45B952E58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4D6ED-EB5C-3341-8C8E-7AFA5E89F3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9438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45A47A-F83C-DE6E-E224-0FF66FEE3B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D9E4D5-838C-D333-6C32-34D9D16576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5FA4D7-961A-57B6-FF39-89346B2957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5720D2-FA8A-A5EC-CC94-142F09F739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8C61-C506-8A47-A105-5712D8216F72}" type="datetimeFigureOut">
              <a:rPr lang="en-US" smtClean="0"/>
              <a:t>6/20/23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30EE70-468E-2B13-793F-A5FD884610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B7C817-B32A-C4C5-11DC-4A390E512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4D6ED-EB5C-3341-8C8E-7AFA5E89F3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3998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003E96-30DA-833B-EC80-80113EEEFC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69F5DF-9DF9-13AF-6DC4-A7A57200F1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FB9676-D501-C890-4A5B-2E2A91A454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36E3793-6347-7E9A-0A95-BFC31CFBBA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3506E93-7B57-BEEB-5E90-C6C965EA85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90136E4-F4D3-57AD-CFAD-9940F4C713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8C61-C506-8A47-A105-5712D8216F72}" type="datetimeFigureOut">
              <a:rPr lang="en-US" smtClean="0"/>
              <a:t>6/20/23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397786D-DDFA-F424-85C3-87E34D32D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07032F5-0807-E1C9-951E-8B53097997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4D6ED-EB5C-3341-8C8E-7AFA5E89F3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8188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B55F02-957E-3F3C-C803-380A030C05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D9D1B7C-C07B-FB62-6911-7B8A7BEF87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8C61-C506-8A47-A105-5712D8216F72}" type="datetimeFigureOut">
              <a:rPr lang="en-US" smtClean="0"/>
              <a:t>6/20/23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0FA7B5B-69B7-EAC7-61C1-A62DD9004B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C07A36-823D-4657-0FAF-6A70766326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4D6ED-EB5C-3341-8C8E-7AFA5E89F3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0962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D8B5B16-EA55-125F-4254-778DA81E3F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8C61-C506-8A47-A105-5712D8216F72}" type="datetimeFigureOut">
              <a:rPr lang="en-US" smtClean="0"/>
              <a:t>6/20/23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486B537-CD47-A5A6-DCC8-1496806F95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FD079D-3E69-EFF8-FC36-B6B98A289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4D6ED-EB5C-3341-8C8E-7AFA5E89F3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1138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CDCB5C-353C-F600-2EE9-BCD5633801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FADB73-1401-1D0F-ED29-268001390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9B8815-E25F-1807-26CC-B792D5EC8E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31F22B-A109-4CD5-9CCD-9A9A19C669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8C61-C506-8A47-A105-5712D8216F72}" type="datetimeFigureOut">
              <a:rPr lang="en-US" smtClean="0"/>
              <a:t>6/20/23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FFDC88-DA80-7F39-CF6F-5967F55B62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8C8DAE-3404-9B2F-7102-63792EAB21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4D6ED-EB5C-3341-8C8E-7AFA5E89F3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0154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7645C3-4C51-2119-5DB9-06712E7195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FE0A035-EF0F-FB48-DE09-E5F0D96051B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63271F-1561-C57C-FDE4-66E4CF743E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AC8BA3-6B69-07E9-0A14-A505717309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8C61-C506-8A47-A105-5712D8216F72}" type="datetimeFigureOut">
              <a:rPr lang="en-US" smtClean="0"/>
              <a:t>6/20/23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1D2CD2-8239-D5A0-4EA8-E14E09981C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C0A16A-DF7F-2660-BA77-6A08A5FADA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4D6ED-EB5C-3341-8C8E-7AFA5E89F3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744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A95E3C8-2A44-9B27-D27D-A2BF224549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C83746-8434-8973-768D-88481D6AF2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340A1E-1508-BDE6-5C84-8A5B29C0EF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FE8C61-C506-8A47-A105-5712D8216F72}" type="datetimeFigureOut">
              <a:rPr lang="en-US" smtClean="0"/>
              <a:t>6/20/23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C682C9-3E07-8D5D-A639-C79E56D634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921F13-8534-6FB1-CE07-5DA14E7132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94D6ED-EB5C-3341-8C8E-7AFA5E89F3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251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gardnerinstitute.org/" TargetMode="External"/><Relationship Id="rId3" Type="http://schemas.openxmlformats.org/officeDocument/2006/relationships/image" Target="../media/image4.png"/><Relationship Id="rId7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5.svg"/><Relationship Id="rId9" Type="http://schemas.openxmlformats.org/officeDocument/2006/relationships/hyperlink" Target="https://www.jngi.org/symposium-resources" TargetMode="Externa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3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png"/><Relationship Id="rId4" Type="http://schemas.openxmlformats.org/officeDocument/2006/relationships/image" Target="../media/image3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14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4.png"/><Relationship Id="rId7" Type="http://schemas.openxmlformats.org/officeDocument/2006/relationships/image" Target="../media/image12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5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4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4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31868" y="2799765"/>
            <a:ext cx="5608793" cy="1258469"/>
          </a:xfrm>
        </p:spPr>
        <p:txBody>
          <a:bodyPr anchor="ctr">
            <a:noAutofit/>
          </a:bodyPr>
          <a:lstStyle/>
          <a:p>
            <a:r>
              <a:rPr lang="en-US" sz="4800" b="1" cap="none" dirty="0">
                <a:latin typeface="Nunito Sans" pitchFamily="2" charset="77"/>
              </a:rPr>
              <a:t>Welcome to</a:t>
            </a:r>
            <a:br>
              <a:rPr lang="en-US" sz="4800" b="1" cap="none" dirty="0">
                <a:latin typeface="Nunito Sans" pitchFamily="2" charset="77"/>
              </a:rPr>
            </a:br>
            <a:r>
              <a:rPr lang="en-US" sz="4800" b="1" cap="none" dirty="0">
                <a:latin typeface="Nunito Sans" pitchFamily="2" charset="77"/>
              </a:rPr>
              <a:t>Asheville!</a:t>
            </a:r>
            <a:endParaRPr lang="en-US" sz="4800" b="1" dirty="0">
              <a:solidFill>
                <a:srgbClr val="1F4766"/>
              </a:solidFill>
              <a:latin typeface="Nunito Sans" pitchFamily="2" charset="77"/>
              <a:cs typeface="Arial" panose="020B0604020202020204" pitchFamily="34" charset="0"/>
            </a:endParaRPr>
          </a:p>
        </p:txBody>
      </p:sp>
      <p:pic>
        <p:nvPicPr>
          <p:cNvPr id="4" name="Picture 3" descr="A picture containing outdoor, sky, city, harbor&#10;&#10;Description automatically generated">
            <a:extLst>
              <a:ext uri="{FF2B5EF4-FFF2-40B4-BE49-F238E27FC236}">
                <a16:creationId xmlns:a16="http://schemas.microsoft.com/office/drawing/2014/main" id="{10476826-1D85-3599-6C19-0A48CADB850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-1"/>
            <a:ext cx="5300663" cy="6276109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1E495908-B3F8-B57B-0263-F84AD6CA6DC8}"/>
              </a:ext>
            </a:extLst>
          </p:cNvPr>
          <p:cNvSpPr txBox="1">
            <a:spLocks/>
          </p:cNvSpPr>
          <p:nvPr/>
        </p:nvSpPr>
        <p:spPr>
          <a:xfrm>
            <a:off x="5167741" y="708660"/>
            <a:ext cx="6537049" cy="125846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>
                <a:solidFill>
                  <a:schemeClr val="tx1"/>
                </a:solidFill>
                <a:latin typeface="Nunito Sans" pitchFamily="2" charset="77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2400" dirty="0">
                <a:solidFill>
                  <a:srgbClr val="1F4766"/>
                </a:solidFill>
                <a:cs typeface="Arial" panose="020B0604020202020204" pitchFamily="34" charset="0"/>
              </a:rPr>
              <a:t>A Symposium on Transforming the Foundational Postsecondary Experience</a:t>
            </a:r>
          </a:p>
        </p:txBody>
      </p:sp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2EE1F477-B570-A0C9-FA29-A91608A8E15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1936656" cy="90054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13D9856-898F-B5B1-E8C3-3733587D048A}"/>
              </a:ext>
            </a:extLst>
          </p:cNvPr>
          <p:cNvSpPr/>
          <p:nvPr/>
        </p:nvSpPr>
        <p:spPr>
          <a:xfrm>
            <a:off x="0" y="5845116"/>
            <a:ext cx="3089898" cy="102018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Teaching and Learning in Gateway Courses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D496931-4779-6669-B2C8-E525A2B74E96}"/>
              </a:ext>
            </a:extLst>
          </p:cNvPr>
          <p:cNvSpPr/>
          <p:nvPr/>
        </p:nvSpPr>
        <p:spPr>
          <a:xfrm>
            <a:off x="3089898" y="5845116"/>
            <a:ext cx="3089898" cy="1020184"/>
          </a:xfrm>
          <a:prstGeom prst="rect">
            <a:avLst/>
          </a:prstGeom>
          <a:solidFill>
            <a:schemeClr val="accent6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First Year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5C2FBBF-2F64-30F1-1305-D3DDD94866C9}"/>
              </a:ext>
            </a:extLst>
          </p:cNvPr>
          <p:cNvSpPr/>
          <p:nvPr/>
        </p:nvSpPr>
        <p:spPr>
          <a:xfrm>
            <a:off x="6187450" y="5845116"/>
            <a:ext cx="3089898" cy="1020184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Transfer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48889DF-F236-5A27-8058-8AC285D61CCD}"/>
              </a:ext>
            </a:extLst>
          </p:cNvPr>
          <p:cNvSpPr/>
          <p:nvPr/>
        </p:nvSpPr>
        <p:spPr>
          <a:xfrm>
            <a:off x="9277349" y="5837816"/>
            <a:ext cx="2914651" cy="1027484"/>
          </a:xfrm>
          <a:prstGeom prst="rect">
            <a:avLst/>
          </a:prstGeom>
          <a:solidFill>
            <a:schemeClr val="accent4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Analytics, Assessment, and Evaluation</a:t>
            </a:r>
          </a:p>
        </p:txBody>
      </p:sp>
    </p:spTree>
    <p:extLst>
      <p:ext uri="{BB962C8B-B14F-4D97-AF65-F5344CB8AC3E}">
        <p14:creationId xmlns:p14="http://schemas.microsoft.com/office/powerpoint/2010/main" val="25528446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wooden blocks with letters&#10;&#10;Description automatically generated with low confidence">
            <a:extLst>
              <a:ext uri="{FF2B5EF4-FFF2-40B4-BE49-F238E27FC236}">
                <a16:creationId xmlns:a16="http://schemas.microsoft.com/office/drawing/2014/main" id="{A3D2740E-6B6F-1059-CCD6-71C70B2A9ED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06751" y="406400"/>
            <a:ext cx="7772400" cy="5181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07336" y="5918707"/>
            <a:ext cx="1484600" cy="69033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6096000"/>
            <a:ext cx="12192000" cy="6671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0" rtlCol="0" anchor="ctr"/>
          <a:lstStyle/>
          <a:p>
            <a:r>
              <a:rPr lang="en-US" dirty="0" err="1">
                <a:solidFill>
                  <a:srgbClr val="1F4766"/>
                </a:solidFill>
                <a:latin typeface="Nunito Sans" pitchFamily="2" charset="77"/>
                <a:cs typeface="Arial" panose="020B0604020202020204" pitchFamily="34" charset="0"/>
              </a:rPr>
              <a:t>gardnerinstitute.org</a:t>
            </a:r>
            <a:endParaRPr lang="en-US" dirty="0">
              <a:solidFill>
                <a:srgbClr val="1F4766"/>
              </a:solidFill>
              <a:latin typeface="Nunito Sans" pitchFamily="2" charset="77"/>
              <a:cs typeface="Arial" panose="020B0604020202020204" pitchFamily="34" charset="0"/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55E3FC5D-4F1D-23A9-E976-57D3A366D3C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t="34247"/>
          <a:stretch/>
        </p:blipFill>
        <p:spPr>
          <a:xfrm>
            <a:off x="-3048" y="0"/>
            <a:ext cx="12191999" cy="8128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37E38DA-4D0E-6337-42F5-A781DAA0838C}"/>
              </a:ext>
            </a:extLst>
          </p:cNvPr>
          <p:cNvSpPr txBox="1"/>
          <p:nvPr/>
        </p:nvSpPr>
        <p:spPr>
          <a:xfrm>
            <a:off x="3054225" y="990093"/>
            <a:ext cx="607745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1F4766"/>
                </a:solidFill>
                <a:effectLst/>
                <a:latin typeface="Nunito Sans" pitchFamily="2" charset="77"/>
              </a:rPr>
              <a:t>What’s in a Name?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21E2AE5-3C1E-A32B-74D5-D92C9560C1F8}"/>
              </a:ext>
            </a:extLst>
          </p:cNvPr>
          <p:cNvSpPr txBox="1"/>
          <p:nvPr/>
        </p:nvSpPr>
        <p:spPr>
          <a:xfrm>
            <a:off x="436070" y="4365966"/>
            <a:ext cx="11313762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1F4766"/>
                </a:solidFill>
                <a:effectLst/>
                <a:latin typeface="Nunito Sans" pitchFamily="2" charset="77"/>
              </a:rPr>
              <a:t>Transforming the </a:t>
            </a:r>
          </a:p>
          <a:p>
            <a:pPr algn="ctr"/>
            <a:r>
              <a:rPr lang="en-US" sz="4400" b="1" dirty="0">
                <a:solidFill>
                  <a:srgbClr val="1F4766"/>
                </a:solidFill>
                <a:effectLst/>
                <a:latin typeface="Nunito Sans" pitchFamily="2" charset="77"/>
              </a:rPr>
              <a:t>Foundational Postsecondary Experience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E36770A-7602-757C-09A8-32ABE1FD0678}"/>
              </a:ext>
            </a:extLst>
          </p:cNvPr>
          <p:cNvSpPr/>
          <p:nvPr/>
        </p:nvSpPr>
        <p:spPr>
          <a:xfrm>
            <a:off x="3735092" y="4365966"/>
            <a:ext cx="3719593" cy="732501"/>
          </a:xfrm>
          <a:prstGeom prst="rect">
            <a:avLst/>
          </a:prstGeom>
          <a:noFill/>
          <a:ln w="7302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1043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wooden blocks with letters&#10;&#10;Description automatically generated with low confidence">
            <a:extLst>
              <a:ext uri="{FF2B5EF4-FFF2-40B4-BE49-F238E27FC236}">
                <a16:creationId xmlns:a16="http://schemas.microsoft.com/office/drawing/2014/main" id="{A3D2740E-6B6F-1059-CCD6-71C70B2A9ED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06751" y="406400"/>
            <a:ext cx="7772400" cy="5181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07336" y="5918707"/>
            <a:ext cx="1484600" cy="69033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6096000"/>
            <a:ext cx="12192000" cy="6671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0" rtlCol="0" anchor="ctr"/>
          <a:lstStyle/>
          <a:p>
            <a:r>
              <a:rPr lang="en-US" dirty="0" err="1">
                <a:solidFill>
                  <a:srgbClr val="1F4766"/>
                </a:solidFill>
                <a:latin typeface="Nunito Sans" pitchFamily="2" charset="77"/>
                <a:cs typeface="Arial" panose="020B0604020202020204" pitchFamily="34" charset="0"/>
              </a:rPr>
              <a:t>gardnerinstitute.org</a:t>
            </a:r>
            <a:endParaRPr lang="en-US" dirty="0">
              <a:solidFill>
                <a:srgbClr val="1F4766"/>
              </a:solidFill>
              <a:latin typeface="Nunito Sans" pitchFamily="2" charset="77"/>
              <a:cs typeface="Arial" panose="020B0604020202020204" pitchFamily="34" charset="0"/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55E3FC5D-4F1D-23A9-E976-57D3A366D3C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t="34247"/>
          <a:stretch/>
        </p:blipFill>
        <p:spPr>
          <a:xfrm>
            <a:off x="-3048" y="0"/>
            <a:ext cx="12191999" cy="8128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37E38DA-4D0E-6337-42F5-A781DAA0838C}"/>
              </a:ext>
            </a:extLst>
          </p:cNvPr>
          <p:cNvSpPr txBox="1"/>
          <p:nvPr/>
        </p:nvSpPr>
        <p:spPr>
          <a:xfrm>
            <a:off x="3054225" y="990093"/>
            <a:ext cx="607745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1F4766"/>
                </a:solidFill>
                <a:effectLst/>
                <a:latin typeface="Nunito Sans" pitchFamily="2" charset="77"/>
              </a:rPr>
              <a:t>What’s in a Name?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21E2AE5-3C1E-A32B-74D5-D92C9560C1F8}"/>
              </a:ext>
            </a:extLst>
          </p:cNvPr>
          <p:cNvSpPr txBox="1"/>
          <p:nvPr/>
        </p:nvSpPr>
        <p:spPr>
          <a:xfrm>
            <a:off x="436070" y="4365966"/>
            <a:ext cx="11313762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1F4766"/>
                </a:solidFill>
                <a:effectLst/>
                <a:latin typeface="Nunito Sans" pitchFamily="2" charset="77"/>
              </a:rPr>
              <a:t>Transforming the </a:t>
            </a:r>
          </a:p>
          <a:p>
            <a:pPr algn="ctr"/>
            <a:r>
              <a:rPr lang="en-US" sz="4400" b="1" dirty="0">
                <a:solidFill>
                  <a:srgbClr val="1F4766"/>
                </a:solidFill>
                <a:effectLst/>
                <a:latin typeface="Nunito Sans" pitchFamily="2" charset="77"/>
              </a:rPr>
              <a:t>Foundational Postsecondary Experience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E36770A-7602-757C-09A8-32ABE1FD0678}"/>
              </a:ext>
            </a:extLst>
          </p:cNvPr>
          <p:cNvSpPr/>
          <p:nvPr/>
        </p:nvSpPr>
        <p:spPr>
          <a:xfrm>
            <a:off x="797020" y="5032792"/>
            <a:ext cx="10565524" cy="732501"/>
          </a:xfrm>
          <a:prstGeom prst="rect">
            <a:avLst/>
          </a:prstGeom>
          <a:noFill/>
          <a:ln w="7302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795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sky, building, composite material, outdoor&#10;&#10;Description automatically generated">
            <a:extLst>
              <a:ext uri="{FF2B5EF4-FFF2-40B4-BE49-F238E27FC236}">
                <a16:creationId xmlns:a16="http://schemas.microsoft.com/office/drawing/2014/main" id="{B14A4009-726A-FB66-0725-359F56139C5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55DDCE6-0ED7-54D3-C139-B024F40CCD4E}"/>
              </a:ext>
            </a:extLst>
          </p:cNvPr>
          <p:cNvSpPr txBox="1"/>
          <p:nvPr/>
        </p:nvSpPr>
        <p:spPr>
          <a:xfrm>
            <a:off x="640080" y="640080"/>
            <a:ext cx="2752354" cy="2709275"/>
          </a:xfrm>
          <a:prstGeom prst="ellipse">
            <a:avLst/>
          </a:prstGeom>
          <a:solidFill>
            <a:srgbClr val="231815"/>
          </a:solidFill>
          <a:ln w="174625" cmpd="thinThick">
            <a:solidFill>
              <a:srgbClr val="231815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200" b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Reframe / Revise to Focus on T</a:t>
            </a:r>
            <a:r>
              <a:rPr lang="en-US" sz="2200" b="1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he Foundational Postsecondary Experience </a:t>
            </a:r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99FD9287-A93B-9B5B-D547-BEA86425DEC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5843" y="6232037"/>
            <a:ext cx="1346157" cy="6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2948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BA79A7CF-01AF-4178-9369-94E0C90EB0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4213A75-ACDA-01B5-75B0-EAADE246847B}"/>
              </a:ext>
            </a:extLst>
          </p:cNvPr>
          <p:cNvSpPr txBox="1"/>
          <p:nvPr/>
        </p:nvSpPr>
        <p:spPr>
          <a:xfrm>
            <a:off x="9267909" y="2023110"/>
            <a:ext cx="2469624" cy="28460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700" b="1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Supporting the Case in General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9413ED5-9ED4-4772-BCE4-2BCAE6B12E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433973" y="-827233"/>
            <a:ext cx="1715478" cy="858342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2085" y="664308"/>
            <a:ext cx="8082632" cy="56003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group of people walking on a campus&#10;&#10;Description automatically generated with low confidence">
            <a:extLst>
              <a:ext uri="{FF2B5EF4-FFF2-40B4-BE49-F238E27FC236}">
                <a16:creationId xmlns:a16="http://schemas.microsoft.com/office/drawing/2014/main" id="{65D280F6-B710-F4CB-608B-3738280D15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1404" y="858525"/>
            <a:ext cx="4015972" cy="5211906"/>
          </a:xfrm>
          <a:prstGeom prst="rect">
            <a:avLst/>
          </a:prstGeom>
          <a:ln w="15875">
            <a:solidFill>
              <a:schemeClr val="accent1">
                <a:shade val="80000"/>
                <a:hueOff val="0"/>
                <a:satOff val="0"/>
                <a:lumOff val="0"/>
              </a:schemeClr>
            </a:solidFill>
          </a:ln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90F533E9-6690-41A8-A372-4C6C622D0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950447" y="3392097"/>
            <a:ext cx="1719072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020C58D-6016-BB44-2106-ADB0D641E36B}"/>
              </a:ext>
            </a:extLst>
          </p:cNvPr>
          <p:cNvGrpSpPr/>
          <p:nvPr/>
        </p:nvGrpSpPr>
        <p:grpSpPr>
          <a:xfrm>
            <a:off x="0" y="5918707"/>
            <a:ext cx="12192000" cy="844402"/>
            <a:chOff x="0" y="5918707"/>
            <a:chExt cx="12192000" cy="844402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A3D9907-A252-5DDE-1BB4-170A9E2F089F}"/>
                </a:ext>
              </a:extLst>
            </p:cNvPr>
            <p:cNvSpPr/>
            <p:nvPr/>
          </p:nvSpPr>
          <p:spPr>
            <a:xfrm>
              <a:off x="0" y="6096000"/>
              <a:ext cx="12192000" cy="66710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F4766"/>
                  </a:solidFill>
                  <a:effectLst/>
                  <a:uLnTx/>
                  <a:uFillTx/>
                  <a:latin typeface="Nunito Sans" pitchFamily="2" charset="77"/>
                  <a:ea typeface="+mn-ea"/>
                  <a:cs typeface="Arial" panose="020B0604020202020204" pitchFamily="34" charset="0"/>
                </a:rPr>
                <a:t>gardnerinstitute.org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F4766"/>
                </a:solidFill>
                <a:effectLst/>
                <a:uLnTx/>
                <a:uFillTx/>
                <a:latin typeface="Nunito Sans" pitchFamily="2" charset="77"/>
                <a:ea typeface="+mn-ea"/>
                <a:cs typeface="Arial" panose="020B0604020202020204" pitchFamily="34" charset="0"/>
              </a:endParaRPr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FE96DEDB-6833-05EF-6C1C-574D7A3995E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507336" y="5918707"/>
              <a:ext cx="1484600" cy="69033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269856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BA79A7CF-01AF-4178-9369-94E0C90EB0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4213A75-ACDA-01B5-75B0-EAADE246847B}"/>
              </a:ext>
            </a:extLst>
          </p:cNvPr>
          <p:cNvSpPr txBox="1"/>
          <p:nvPr/>
        </p:nvSpPr>
        <p:spPr>
          <a:xfrm>
            <a:off x="9267909" y="2023110"/>
            <a:ext cx="2469624" cy="28460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00" b="1" i="0" u="none" strike="noStrike" kern="1200" cap="none" spc="0" normalizeH="0" baseline="0" noProof="0" dirty="0">
                <a:ln>
                  <a:noFill/>
                </a:ln>
                <a:solidFill>
                  <a:srgbClr val="1F4766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Supporting the Case in General 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9413ED5-9ED4-4772-BCE4-2BCAE6B12E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433973" y="-827233"/>
            <a:ext cx="1715478" cy="858342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2085" y="664308"/>
            <a:ext cx="8082632" cy="56003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90F533E9-6690-41A8-A372-4C6C622D0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950447" y="3392097"/>
            <a:ext cx="1719072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956A403-8F07-666B-A73C-222F3D1A45C1}"/>
              </a:ext>
            </a:extLst>
          </p:cNvPr>
          <p:cNvGrpSpPr/>
          <p:nvPr/>
        </p:nvGrpSpPr>
        <p:grpSpPr>
          <a:xfrm>
            <a:off x="297565" y="943443"/>
            <a:ext cx="7772400" cy="4781520"/>
            <a:chOff x="297565" y="943443"/>
            <a:chExt cx="7772400" cy="478152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DE177F2C-BBA9-AE82-8378-14AAE42B5F5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97565" y="5454619"/>
              <a:ext cx="7772400" cy="270344"/>
            </a:xfrm>
            <a:prstGeom prst="rect">
              <a:avLst/>
            </a:prstGeom>
          </p:spPr>
        </p:pic>
        <p:pic>
          <p:nvPicPr>
            <p:cNvPr id="8" name="Picture 7" descr="A picture containing text, screenshot, font, number&#10;&#10;Description automatically generated">
              <a:extLst>
                <a:ext uri="{FF2B5EF4-FFF2-40B4-BE49-F238E27FC236}">
                  <a16:creationId xmlns:a16="http://schemas.microsoft.com/office/drawing/2014/main" id="{C9A0BC7F-3903-8B30-3BA4-6D985AA5CB9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55801" y="943443"/>
              <a:ext cx="4775200" cy="4445000"/>
            </a:xfrm>
            <a:prstGeom prst="rect">
              <a:avLst/>
            </a:prstGeom>
          </p:spPr>
        </p:pic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792C718-D5A8-8CA6-F31E-C5E6073A80AB}"/>
              </a:ext>
            </a:extLst>
          </p:cNvPr>
          <p:cNvGrpSpPr/>
          <p:nvPr/>
        </p:nvGrpSpPr>
        <p:grpSpPr>
          <a:xfrm>
            <a:off x="0" y="5918707"/>
            <a:ext cx="12192000" cy="844402"/>
            <a:chOff x="0" y="5918707"/>
            <a:chExt cx="12192000" cy="844402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0F0F0310-29B3-A73A-E028-C48C5BF3407A}"/>
                </a:ext>
              </a:extLst>
            </p:cNvPr>
            <p:cNvSpPr/>
            <p:nvPr/>
          </p:nvSpPr>
          <p:spPr>
            <a:xfrm>
              <a:off x="0" y="6096000"/>
              <a:ext cx="12192000" cy="66710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F4766"/>
                  </a:solidFill>
                  <a:effectLst/>
                  <a:uLnTx/>
                  <a:uFillTx/>
                  <a:latin typeface="Nunito Sans" pitchFamily="2" charset="77"/>
                  <a:ea typeface="+mn-ea"/>
                  <a:cs typeface="Arial" panose="020B0604020202020204" pitchFamily="34" charset="0"/>
                </a:rPr>
                <a:t>gardnerinstitute.org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F4766"/>
                </a:solidFill>
                <a:effectLst/>
                <a:uLnTx/>
                <a:uFillTx/>
                <a:latin typeface="Nunito Sans" pitchFamily="2" charset="77"/>
                <a:ea typeface="+mn-ea"/>
                <a:cs typeface="Arial" panose="020B0604020202020204" pitchFamily="34" charset="0"/>
              </a:endParaRPr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6DD3AF3A-93B2-307A-42CE-2990973C2BA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507336" y="5918707"/>
              <a:ext cx="1484600" cy="69033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728263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BA79A7CF-01AF-4178-9369-94E0C90EB0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4213A75-ACDA-01B5-75B0-EAADE246847B}"/>
              </a:ext>
            </a:extLst>
          </p:cNvPr>
          <p:cNvSpPr txBox="1"/>
          <p:nvPr/>
        </p:nvSpPr>
        <p:spPr>
          <a:xfrm>
            <a:off x="9267909" y="2023110"/>
            <a:ext cx="2469624" cy="28460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00" b="1" i="0" u="none" strike="noStrike" kern="1200" cap="none" spc="0" normalizeH="0" baseline="0" noProof="0" dirty="0">
                <a:ln>
                  <a:noFill/>
                </a:ln>
                <a:solidFill>
                  <a:srgbClr val="1F4766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Supporting the Case in General 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9413ED5-9ED4-4772-BCE4-2BCAE6B12E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433973" y="-827233"/>
            <a:ext cx="1715478" cy="858342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2085" y="664308"/>
            <a:ext cx="8082632" cy="56003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90F533E9-6690-41A8-A372-4C6C622D0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950447" y="3392097"/>
            <a:ext cx="1719072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956A403-8F07-666B-A73C-222F3D1A45C1}"/>
              </a:ext>
            </a:extLst>
          </p:cNvPr>
          <p:cNvGrpSpPr/>
          <p:nvPr/>
        </p:nvGrpSpPr>
        <p:grpSpPr>
          <a:xfrm>
            <a:off x="297565" y="943443"/>
            <a:ext cx="7772400" cy="4781520"/>
            <a:chOff x="297565" y="943443"/>
            <a:chExt cx="7772400" cy="478152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DE177F2C-BBA9-AE82-8378-14AAE42B5F5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97565" y="5454619"/>
              <a:ext cx="7772400" cy="270344"/>
            </a:xfrm>
            <a:prstGeom prst="rect">
              <a:avLst/>
            </a:prstGeom>
          </p:spPr>
        </p:pic>
        <p:pic>
          <p:nvPicPr>
            <p:cNvPr id="8" name="Picture 7" descr="A picture containing text, screenshot, font, number&#10;&#10;Description automatically generated">
              <a:extLst>
                <a:ext uri="{FF2B5EF4-FFF2-40B4-BE49-F238E27FC236}">
                  <a16:creationId xmlns:a16="http://schemas.microsoft.com/office/drawing/2014/main" id="{C9A0BC7F-3903-8B30-3BA4-6D985AA5CB9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55801" y="943443"/>
              <a:ext cx="4775200" cy="4445000"/>
            </a:xfrm>
            <a:prstGeom prst="rect">
              <a:avLst/>
            </a:prstGeom>
          </p:spPr>
        </p:pic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035CCF9-5159-7036-9B9F-BEA1B86046C1}"/>
              </a:ext>
            </a:extLst>
          </p:cNvPr>
          <p:cNvGrpSpPr/>
          <p:nvPr/>
        </p:nvGrpSpPr>
        <p:grpSpPr>
          <a:xfrm>
            <a:off x="806824" y="4869180"/>
            <a:ext cx="1148977" cy="671008"/>
            <a:chOff x="806824" y="4869180"/>
            <a:chExt cx="1148977" cy="671008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FE28D274-4ACC-9F93-08BD-0FF4D9BC5600}"/>
                </a:ext>
              </a:extLst>
            </p:cNvPr>
            <p:cNvCxnSpPr/>
            <p:nvPr/>
          </p:nvCxnSpPr>
          <p:spPr>
            <a:xfrm flipV="1">
              <a:off x="806824" y="4869180"/>
              <a:ext cx="0" cy="671008"/>
            </a:xfrm>
            <a:prstGeom prst="line">
              <a:avLst/>
            </a:prstGeom>
            <a:ln w="508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39CD3347-EF01-34A9-1EF4-923DCFDFBA9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06824" y="4869180"/>
              <a:ext cx="1148977" cy="0"/>
            </a:xfrm>
            <a:prstGeom prst="line">
              <a:avLst/>
            </a:prstGeom>
            <a:ln w="50800">
              <a:solidFill>
                <a:srgbClr val="FF0000"/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BB96498D-186B-F653-8FF3-77E3AE72674E}"/>
              </a:ext>
            </a:extLst>
          </p:cNvPr>
          <p:cNvCxnSpPr>
            <a:cxnSpLocks/>
          </p:cNvCxnSpPr>
          <p:nvPr/>
        </p:nvCxnSpPr>
        <p:spPr>
          <a:xfrm flipH="1">
            <a:off x="2662518" y="4601352"/>
            <a:ext cx="442259" cy="267828"/>
          </a:xfrm>
          <a:prstGeom prst="line">
            <a:avLst/>
          </a:prstGeom>
          <a:ln w="508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9981D02-E289-0F73-34E8-CF354C1965CF}"/>
              </a:ext>
            </a:extLst>
          </p:cNvPr>
          <p:cNvCxnSpPr>
            <a:cxnSpLocks/>
          </p:cNvCxnSpPr>
          <p:nvPr/>
        </p:nvCxnSpPr>
        <p:spPr>
          <a:xfrm flipH="1">
            <a:off x="3585882" y="3624208"/>
            <a:ext cx="478769" cy="967851"/>
          </a:xfrm>
          <a:prstGeom prst="line">
            <a:avLst/>
          </a:prstGeom>
          <a:ln w="508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EF8DB8A-B98A-CF22-A942-3381DE34B463}"/>
              </a:ext>
            </a:extLst>
          </p:cNvPr>
          <p:cNvCxnSpPr>
            <a:cxnSpLocks/>
          </p:cNvCxnSpPr>
          <p:nvPr/>
        </p:nvCxnSpPr>
        <p:spPr>
          <a:xfrm flipH="1">
            <a:off x="4519117" y="3228059"/>
            <a:ext cx="492974" cy="396149"/>
          </a:xfrm>
          <a:prstGeom prst="line">
            <a:avLst/>
          </a:prstGeom>
          <a:ln w="508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0AF364D8-D33B-F89E-5191-DFA0FEADBE55}"/>
              </a:ext>
            </a:extLst>
          </p:cNvPr>
          <p:cNvCxnSpPr>
            <a:cxnSpLocks/>
          </p:cNvCxnSpPr>
          <p:nvPr/>
        </p:nvCxnSpPr>
        <p:spPr>
          <a:xfrm flipH="1">
            <a:off x="5466557" y="3174057"/>
            <a:ext cx="590675" cy="54002"/>
          </a:xfrm>
          <a:prstGeom prst="line">
            <a:avLst/>
          </a:prstGeom>
          <a:ln w="508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val 32">
            <a:extLst>
              <a:ext uri="{FF2B5EF4-FFF2-40B4-BE49-F238E27FC236}">
                <a16:creationId xmlns:a16="http://schemas.microsoft.com/office/drawing/2014/main" id="{77E4E2C6-301D-69AE-AF23-53CF62259C16}"/>
              </a:ext>
            </a:extLst>
          </p:cNvPr>
          <p:cNvSpPr/>
          <p:nvPr/>
        </p:nvSpPr>
        <p:spPr>
          <a:xfrm>
            <a:off x="5755341" y="3765176"/>
            <a:ext cx="735106" cy="449036"/>
          </a:xfrm>
          <a:prstGeom prst="ellipse">
            <a:avLst/>
          </a:prstGeom>
          <a:noFill/>
          <a:ln w="444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3C6A3ED7-5F5D-0516-75B9-29B82FD74172}"/>
              </a:ext>
            </a:extLst>
          </p:cNvPr>
          <p:cNvGrpSpPr/>
          <p:nvPr/>
        </p:nvGrpSpPr>
        <p:grpSpPr>
          <a:xfrm>
            <a:off x="6513594" y="1598110"/>
            <a:ext cx="3524839" cy="2374763"/>
            <a:chOff x="6513594" y="1598110"/>
            <a:chExt cx="3524839" cy="2374763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CF3D8754-6B7D-5EA4-6A82-7D6DDB951F73}"/>
                </a:ext>
              </a:extLst>
            </p:cNvPr>
            <p:cNvSpPr txBox="1"/>
            <p:nvPr/>
          </p:nvSpPr>
          <p:spPr>
            <a:xfrm>
              <a:off x="7025591" y="1598110"/>
              <a:ext cx="3012842" cy="923330"/>
            </a:xfrm>
            <a:prstGeom prst="rect">
              <a:avLst/>
            </a:prstGeom>
            <a:noFill/>
            <a:ln w="25400"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tx1">
                      <a:lumMod val="50000"/>
                    </a:schemeClr>
                  </a:solidFill>
                </a:rPr>
                <a:t>56.6 % Graduation Rate Yields a 43.4% Non-Graduation Rate</a:t>
              </a:r>
            </a:p>
          </p:txBody>
        </p: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02EB1A7C-5249-90F0-F514-D1F7365CE46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513594" y="2546649"/>
              <a:ext cx="1255244" cy="1426224"/>
            </a:xfrm>
            <a:prstGeom prst="line">
              <a:avLst/>
            </a:prstGeom>
            <a:ln w="50800">
              <a:solidFill>
                <a:srgbClr val="FF0000"/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088A6D5C-E849-70C2-D50C-3027A2C376EF}"/>
              </a:ext>
            </a:extLst>
          </p:cNvPr>
          <p:cNvGrpSpPr/>
          <p:nvPr/>
        </p:nvGrpSpPr>
        <p:grpSpPr>
          <a:xfrm>
            <a:off x="0" y="5918707"/>
            <a:ext cx="12192000" cy="844402"/>
            <a:chOff x="0" y="5918707"/>
            <a:chExt cx="12192000" cy="844402"/>
          </a:xfrm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5F33CEEF-0F3F-EC6B-C2C6-1D1915D6840A}"/>
                </a:ext>
              </a:extLst>
            </p:cNvPr>
            <p:cNvSpPr/>
            <p:nvPr/>
          </p:nvSpPr>
          <p:spPr>
            <a:xfrm>
              <a:off x="0" y="6096000"/>
              <a:ext cx="12192000" cy="66710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F4766"/>
                  </a:solidFill>
                  <a:effectLst/>
                  <a:uLnTx/>
                  <a:uFillTx/>
                  <a:latin typeface="Nunito Sans" pitchFamily="2" charset="77"/>
                  <a:ea typeface="+mn-ea"/>
                  <a:cs typeface="Arial" panose="020B0604020202020204" pitchFamily="34" charset="0"/>
                </a:rPr>
                <a:t>gardnerinstitute.org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F4766"/>
                </a:solidFill>
                <a:effectLst/>
                <a:uLnTx/>
                <a:uFillTx/>
                <a:latin typeface="Nunito Sans" pitchFamily="2" charset="77"/>
                <a:ea typeface="+mn-ea"/>
                <a:cs typeface="Arial" panose="020B0604020202020204" pitchFamily="34" charset="0"/>
              </a:endParaRPr>
            </a:p>
          </p:txBody>
        </p:sp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9E772D41-2F64-82E5-F36D-2071527D200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507336" y="5918707"/>
              <a:ext cx="1484600" cy="69033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36203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BA79A7CF-01AF-4178-9369-94E0C90EB0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4213A75-ACDA-01B5-75B0-EAADE246847B}"/>
              </a:ext>
            </a:extLst>
          </p:cNvPr>
          <p:cNvSpPr txBox="1"/>
          <p:nvPr/>
        </p:nvSpPr>
        <p:spPr>
          <a:xfrm>
            <a:off x="9267909" y="2023110"/>
            <a:ext cx="2469624" cy="28460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00" b="1" i="0" u="none" strike="noStrike" kern="1200" cap="none" spc="0" normalizeH="0" baseline="0" noProof="0" dirty="0">
                <a:ln>
                  <a:noFill/>
                </a:ln>
                <a:solidFill>
                  <a:srgbClr val="1F4766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Supporting the Case in General 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9413ED5-9ED4-4772-BCE4-2BCAE6B12E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433973" y="-827233"/>
            <a:ext cx="1715478" cy="858342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2085" y="664308"/>
            <a:ext cx="8082632" cy="56003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90F533E9-6690-41A8-A372-4C6C622D0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950447" y="3392097"/>
            <a:ext cx="1719072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956A403-8F07-666B-A73C-222F3D1A45C1}"/>
              </a:ext>
            </a:extLst>
          </p:cNvPr>
          <p:cNvGrpSpPr/>
          <p:nvPr/>
        </p:nvGrpSpPr>
        <p:grpSpPr>
          <a:xfrm>
            <a:off x="297565" y="943443"/>
            <a:ext cx="7772400" cy="4781520"/>
            <a:chOff x="297565" y="943443"/>
            <a:chExt cx="7772400" cy="478152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DE177F2C-BBA9-AE82-8378-14AAE42B5F5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97565" y="5454619"/>
              <a:ext cx="7772400" cy="270344"/>
            </a:xfrm>
            <a:prstGeom prst="rect">
              <a:avLst/>
            </a:prstGeom>
          </p:spPr>
        </p:pic>
        <p:pic>
          <p:nvPicPr>
            <p:cNvPr id="8" name="Picture 7" descr="A picture containing text, screenshot, font, number&#10;&#10;Description automatically generated">
              <a:extLst>
                <a:ext uri="{FF2B5EF4-FFF2-40B4-BE49-F238E27FC236}">
                  <a16:creationId xmlns:a16="http://schemas.microsoft.com/office/drawing/2014/main" id="{C9A0BC7F-3903-8B30-3BA4-6D985AA5CB9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55801" y="943443"/>
              <a:ext cx="4775200" cy="4445000"/>
            </a:xfrm>
            <a:prstGeom prst="rect">
              <a:avLst/>
            </a:prstGeom>
          </p:spPr>
        </p:pic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4EEB8D12-B93F-3121-CF98-30F4992AC3DB}"/>
              </a:ext>
            </a:extLst>
          </p:cNvPr>
          <p:cNvSpPr/>
          <p:nvPr/>
        </p:nvSpPr>
        <p:spPr>
          <a:xfrm>
            <a:off x="1830295" y="5454619"/>
            <a:ext cx="2096246" cy="270344"/>
          </a:xfrm>
          <a:prstGeom prst="rect">
            <a:avLst/>
          </a:prstGeom>
          <a:noFill/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0354850-198E-9B51-3FE6-D51EEF632415}"/>
              </a:ext>
            </a:extLst>
          </p:cNvPr>
          <p:cNvCxnSpPr>
            <a:cxnSpLocks/>
          </p:cNvCxnSpPr>
          <p:nvPr/>
        </p:nvCxnSpPr>
        <p:spPr>
          <a:xfrm flipH="1">
            <a:off x="2639033" y="3446145"/>
            <a:ext cx="1287508" cy="2008474"/>
          </a:xfrm>
          <a:prstGeom prst="line">
            <a:avLst/>
          </a:prstGeom>
          <a:ln w="508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>
            <a:extLst>
              <a:ext uri="{FF2B5EF4-FFF2-40B4-BE49-F238E27FC236}">
                <a16:creationId xmlns:a16="http://schemas.microsoft.com/office/drawing/2014/main" id="{44D4F874-CD94-6212-FA18-7C605F78BB20}"/>
              </a:ext>
            </a:extLst>
          </p:cNvPr>
          <p:cNvGrpSpPr/>
          <p:nvPr/>
        </p:nvGrpSpPr>
        <p:grpSpPr>
          <a:xfrm>
            <a:off x="0" y="5918707"/>
            <a:ext cx="12192000" cy="844402"/>
            <a:chOff x="0" y="5918707"/>
            <a:chExt cx="12192000" cy="844402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B71D263A-0B8F-E7F7-7630-A918D399A470}"/>
                </a:ext>
              </a:extLst>
            </p:cNvPr>
            <p:cNvSpPr/>
            <p:nvPr/>
          </p:nvSpPr>
          <p:spPr>
            <a:xfrm>
              <a:off x="0" y="6096000"/>
              <a:ext cx="12192000" cy="66710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F4766"/>
                  </a:solidFill>
                  <a:effectLst/>
                  <a:uLnTx/>
                  <a:uFillTx/>
                  <a:latin typeface="Nunito Sans" pitchFamily="2" charset="77"/>
                  <a:ea typeface="+mn-ea"/>
                  <a:cs typeface="Arial" panose="020B0604020202020204" pitchFamily="34" charset="0"/>
                </a:rPr>
                <a:t>gardnerinstitute.org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F4766"/>
                </a:solidFill>
                <a:effectLst/>
                <a:uLnTx/>
                <a:uFillTx/>
                <a:latin typeface="Nunito Sans" pitchFamily="2" charset="77"/>
                <a:ea typeface="+mn-ea"/>
                <a:cs typeface="Arial" panose="020B0604020202020204" pitchFamily="34" charset="0"/>
              </a:endParaRPr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D2510A9B-2AC1-D96F-EC10-639A2679743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507336" y="5918707"/>
              <a:ext cx="1484600" cy="69033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88331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BA79A7CF-01AF-4178-9369-94E0C90EB0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4213A75-ACDA-01B5-75B0-EAADE246847B}"/>
              </a:ext>
            </a:extLst>
          </p:cNvPr>
          <p:cNvSpPr txBox="1"/>
          <p:nvPr/>
        </p:nvSpPr>
        <p:spPr>
          <a:xfrm>
            <a:off x="9267909" y="2023110"/>
            <a:ext cx="2469624" cy="28460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00" b="1" i="0" u="none" strike="noStrike" kern="1200" cap="none" spc="0" normalizeH="0" baseline="0" noProof="0" dirty="0">
                <a:ln>
                  <a:noFill/>
                </a:ln>
                <a:solidFill>
                  <a:srgbClr val="1F4766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Supporting the Case in General 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9413ED5-9ED4-4772-BCE4-2BCAE6B12E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433973" y="-827233"/>
            <a:ext cx="1715478" cy="858342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2085" y="664308"/>
            <a:ext cx="8082632" cy="56003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90F533E9-6690-41A8-A372-4C6C622D0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950447" y="3392097"/>
            <a:ext cx="1719072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956A403-8F07-666B-A73C-222F3D1A45C1}"/>
              </a:ext>
            </a:extLst>
          </p:cNvPr>
          <p:cNvGrpSpPr/>
          <p:nvPr/>
        </p:nvGrpSpPr>
        <p:grpSpPr>
          <a:xfrm>
            <a:off x="297565" y="943443"/>
            <a:ext cx="7772400" cy="4781520"/>
            <a:chOff x="297565" y="943443"/>
            <a:chExt cx="7772400" cy="478152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DE177F2C-BBA9-AE82-8378-14AAE42B5F5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97565" y="5454619"/>
              <a:ext cx="7772400" cy="270344"/>
            </a:xfrm>
            <a:prstGeom prst="rect">
              <a:avLst/>
            </a:prstGeom>
          </p:spPr>
        </p:pic>
        <p:pic>
          <p:nvPicPr>
            <p:cNvPr id="8" name="Picture 7" descr="A picture containing text, screenshot, font, number&#10;&#10;Description automatically generated">
              <a:extLst>
                <a:ext uri="{FF2B5EF4-FFF2-40B4-BE49-F238E27FC236}">
                  <a16:creationId xmlns:a16="http://schemas.microsoft.com/office/drawing/2014/main" id="{C9A0BC7F-3903-8B30-3BA4-6D985AA5CB9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55801" y="943443"/>
              <a:ext cx="4775200" cy="4445000"/>
            </a:xfrm>
            <a:prstGeom prst="rect">
              <a:avLst/>
            </a:prstGeom>
          </p:spPr>
        </p:pic>
      </p:grp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0354850-198E-9B51-3FE6-D51EEF632415}"/>
              </a:ext>
            </a:extLst>
          </p:cNvPr>
          <p:cNvCxnSpPr>
            <a:cxnSpLocks/>
            <a:endCxn id="7" idx="0"/>
          </p:cNvCxnSpPr>
          <p:nvPr/>
        </p:nvCxnSpPr>
        <p:spPr>
          <a:xfrm>
            <a:off x="2662971" y="3652156"/>
            <a:ext cx="1936671" cy="1802463"/>
          </a:xfrm>
          <a:prstGeom prst="line">
            <a:avLst/>
          </a:prstGeom>
          <a:ln w="508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E4B93AEB-187E-4E6E-6301-D3A0F3878BF9}"/>
              </a:ext>
            </a:extLst>
          </p:cNvPr>
          <p:cNvSpPr/>
          <p:nvPr/>
        </p:nvSpPr>
        <p:spPr>
          <a:xfrm>
            <a:off x="3874248" y="5454619"/>
            <a:ext cx="1450787" cy="270344"/>
          </a:xfrm>
          <a:prstGeom prst="rect">
            <a:avLst/>
          </a:prstGeom>
          <a:noFill/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9BDA842-6FC7-7432-5697-3E500B6A22F3}"/>
              </a:ext>
            </a:extLst>
          </p:cNvPr>
          <p:cNvGrpSpPr/>
          <p:nvPr/>
        </p:nvGrpSpPr>
        <p:grpSpPr>
          <a:xfrm>
            <a:off x="0" y="5918707"/>
            <a:ext cx="12192000" cy="844402"/>
            <a:chOff x="0" y="5918707"/>
            <a:chExt cx="12192000" cy="844402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EDE7234-56E9-AEBB-D868-37BA0DFB69A3}"/>
                </a:ext>
              </a:extLst>
            </p:cNvPr>
            <p:cNvSpPr/>
            <p:nvPr/>
          </p:nvSpPr>
          <p:spPr>
            <a:xfrm>
              <a:off x="0" y="6096000"/>
              <a:ext cx="12192000" cy="66710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F4766"/>
                  </a:solidFill>
                  <a:effectLst/>
                  <a:uLnTx/>
                  <a:uFillTx/>
                  <a:latin typeface="Nunito Sans" pitchFamily="2" charset="77"/>
                  <a:ea typeface="+mn-ea"/>
                  <a:cs typeface="Arial" panose="020B0604020202020204" pitchFamily="34" charset="0"/>
                </a:rPr>
                <a:t>gardnerinstitute.org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F4766"/>
                </a:solidFill>
                <a:effectLst/>
                <a:uLnTx/>
                <a:uFillTx/>
                <a:latin typeface="Nunito Sans" pitchFamily="2" charset="77"/>
                <a:ea typeface="+mn-ea"/>
                <a:cs typeface="Arial" panose="020B0604020202020204" pitchFamily="34" charset="0"/>
              </a:endParaRPr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44A7A400-DCEE-244B-5A5C-0B8E6384903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507336" y="5918707"/>
              <a:ext cx="1484600" cy="69033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1749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BA79A7CF-01AF-4178-9369-94E0C90EB0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4213A75-ACDA-01B5-75B0-EAADE246847B}"/>
              </a:ext>
            </a:extLst>
          </p:cNvPr>
          <p:cNvSpPr txBox="1"/>
          <p:nvPr/>
        </p:nvSpPr>
        <p:spPr>
          <a:xfrm>
            <a:off x="9267909" y="2023110"/>
            <a:ext cx="2469624" cy="28460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00" b="1" i="0" u="none" strike="noStrike" kern="1200" cap="none" spc="0" normalizeH="0" baseline="0" noProof="0" dirty="0">
                <a:ln>
                  <a:noFill/>
                </a:ln>
                <a:solidFill>
                  <a:srgbClr val="1F4766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Supporting the Case in General 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9413ED5-9ED4-4772-BCE4-2BCAE6B12E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433973" y="-827233"/>
            <a:ext cx="1715478" cy="858342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2085" y="664308"/>
            <a:ext cx="8082632" cy="56003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90F533E9-6690-41A8-A372-4C6C622D0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950447" y="3392097"/>
            <a:ext cx="1719072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956A403-8F07-666B-A73C-222F3D1A45C1}"/>
              </a:ext>
            </a:extLst>
          </p:cNvPr>
          <p:cNvGrpSpPr/>
          <p:nvPr/>
        </p:nvGrpSpPr>
        <p:grpSpPr>
          <a:xfrm>
            <a:off x="297565" y="943443"/>
            <a:ext cx="7772400" cy="4781520"/>
            <a:chOff x="297565" y="943443"/>
            <a:chExt cx="7772400" cy="478152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DE177F2C-BBA9-AE82-8378-14AAE42B5F5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97565" y="5454619"/>
              <a:ext cx="7772400" cy="270344"/>
            </a:xfrm>
            <a:prstGeom prst="rect">
              <a:avLst/>
            </a:prstGeom>
          </p:spPr>
        </p:pic>
        <p:pic>
          <p:nvPicPr>
            <p:cNvPr id="8" name="Picture 7" descr="A picture containing text, screenshot, font, number&#10;&#10;Description automatically generated">
              <a:extLst>
                <a:ext uri="{FF2B5EF4-FFF2-40B4-BE49-F238E27FC236}">
                  <a16:creationId xmlns:a16="http://schemas.microsoft.com/office/drawing/2014/main" id="{C9A0BC7F-3903-8B30-3BA4-6D985AA5CB9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55801" y="943443"/>
              <a:ext cx="4775200" cy="4445000"/>
            </a:xfrm>
            <a:prstGeom prst="rect">
              <a:avLst/>
            </a:prstGeom>
          </p:spPr>
        </p:pic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0B157EE4-7CC3-487E-52AA-8D683839DFB4}"/>
              </a:ext>
            </a:extLst>
          </p:cNvPr>
          <p:cNvSpPr/>
          <p:nvPr/>
        </p:nvSpPr>
        <p:spPr>
          <a:xfrm>
            <a:off x="5370605" y="5454619"/>
            <a:ext cx="1908719" cy="270344"/>
          </a:xfrm>
          <a:prstGeom prst="rect">
            <a:avLst/>
          </a:prstGeom>
          <a:noFill/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8421310-2F72-BC87-7726-E471C3B1A015}"/>
              </a:ext>
            </a:extLst>
          </p:cNvPr>
          <p:cNvCxnSpPr>
            <a:cxnSpLocks/>
            <a:endCxn id="2" idx="0"/>
          </p:cNvCxnSpPr>
          <p:nvPr/>
        </p:nvCxnSpPr>
        <p:spPr>
          <a:xfrm>
            <a:off x="2710331" y="2241176"/>
            <a:ext cx="3614634" cy="3213443"/>
          </a:xfrm>
          <a:prstGeom prst="line">
            <a:avLst/>
          </a:prstGeom>
          <a:ln w="508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15">
            <a:extLst>
              <a:ext uri="{FF2B5EF4-FFF2-40B4-BE49-F238E27FC236}">
                <a16:creationId xmlns:a16="http://schemas.microsoft.com/office/drawing/2014/main" id="{003656D7-8C1F-7D35-06FD-F772CFC58175}"/>
              </a:ext>
            </a:extLst>
          </p:cNvPr>
          <p:cNvGrpSpPr/>
          <p:nvPr/>
        </p:nvGrpSpPr>
        <p:grpSpPr>
          <a:xfrm>
            <a:off x="0" y="5918707"/>
            <a:ext cx="12192000" cy="844402"/>
            <a:chOff x="0" y="5918707"/>
            <a:chExt cx="12192000" cy="844402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1AD04CDA-2F45-4B7F-58B6-1AD0D596A318}"/>
                </a:ext>
              </a:extLst>
            </p:cNvPr>
            <p:cNvSpPr/>
            <p:nvPr/>
          </p:nvSpPr>
          <p:spPr>
            <a:xfrm>
              <a:off x="0" y="6096000"/>
              <a:ext cx="12192000" cy="66710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F4766"/>
                  </a:solidFill>
                  <a:effectLst/>
                  <a:uLnTx/>
                  <a:uFillTx/>
                  <a:latin typeface="Nunito Sans" pitchFamily="2" charset="77"/>
                  <a:ea typeface="+mn-ea"/>
                  <a:cs typeface="Arial" panose="020B0604020202020204" pitchFamily="34" charset="0"/>
                </a:rPr>
                <a:t>gardnerinstitute.org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F4766"/>
                </a:solidFill>
                <a:effectLst/>
                <a:uLnTx/>
                <a:uFillTx/>
                <a:latin typeface="Nunito Sans" pitchFamily="2" charset="77"/>
                <a:ea typeface="+mn-ea"/>
                <a:cs typeface="Arial" panose="020B0604020202020204" pitchFamily="34" charset="0"/>
              </a:endParaRPr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2E93941D-C220-BA34-F8AE-E0FE10559D4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507336" y="5918707"/>
              <a:ext cx="1484600" cy="69033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66206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4213A75-ACDA-01B5-75B0-EAADE246847B}"/>
              </a:ext>
            </a:extLst>
          </p:cNvPr>
          <p:cNvSpPr txBox="1"/>
          <p:nvPr/>
        </p:nvSpPr>
        <p:spPr>
          <a:xfrm>
            <a:off x="9267909" y="2023110"/>
            <a:ext cx="2469624" cy="28460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00" b="1" i="0" u="none" strike="noStrike" kern="1200" cap="none" spc="0" normalizeH="0" baseline="0" noProof="0" dirty="0">
                <a:ln>
                  <a:noFill/>
                </a:ln>
                <a:solidFill>
                  <a:srgbClr val="1F4766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Supporting the Case in General 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956A403-8F07-666B-A73C-222F3D1A45C1}"/>
              </a:ext>
            </a:extLst>
          </p:cNvPr>
          <p:cNvGrpSpPr/>
          <p:nvPr/>
        </p:nvGrpSpPr>
        <p:grpSpPr>
          <a:xfrm>
            <a:off x="297565" y="943443"/>
            <a:ext cx="7772400" cy="4781520"/>
            <a:chOff x="297565" y="943443"/>
            <a:chExt cx="7772400" cy="478152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DE177F2C-BBA9-AE82-8378-14AAE42B5F5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97565" y="5454619"/>
              <a:ext cx="7772400" cy="270344"/>
            </a:xfrm>
            <a:prstGeom prst="rect">
              <a:avLst/>
            </a:prstGeom>
          </p:spPr>
        </p:pic>
        <p:pic>
          <p:nvPicPr>
            <p:cNvPr id="8" name="Picture 7" descr="A picture containing text, screenshot, font, number&#10;&#10;Description automatically generated">
              <a:extLst>
                <a:ext uri="{FF2B5EF4-FFF2-40B4-BE49-F238E27FC236}">
                  <a16:creationId xmlns:a16="http://schemas.microsoft.com/office/drawing/2014/main" id="{C9A0BC7F-3903-8B30-3BA4-6D985AA5CB9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55801" y="943443"/>
              <a:ext cx="4775200" cy="4445000"/>
            </a:xfrm>
            <a:prstGeom prst="rect">
              <a:avLst/>
            </a:prstGeom>
          </p:spPr>
        </p:pic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0B157EE4-7CC3-487E-52AA-8D683839DFB4}"/>
              </a:ext>
            </a:extLst>
          </p:cNvPr>
          <p:cNvSpPr/>
          <p:nvPr/>
        </p:nvSpPr>
        <p:spPr>
          <a:xfrm>
            <a:off x="7241157" y="5460996"/>
            <a:ext cx="828808" cy="263967"/>
          </a:xfrm>
          <a:prstGeom prst="rect">
            <a:avLst/>
          </a:prstGeom>
          <a:noFill/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8421310-2F72-BC87-7726-E471C3B1A015}"/>
              </a:ext>
            </a:extLst>
          </p:cNvPr>
          <p:cNvCxnSpPr>
            <a:cxnSpLocks/>
          </p:cNvCxnSpPr>
          <p:nvPr/>
        </p:nvCxnSpPr>
        <p:spPr>
          <a:xfrm>
            <a:off x="2631078" y="1810871"/>
            <a:ext cx="5024483" cy="3643748"/>
          </a:xfrm>
          <a:prstGeom prst="line">
            <a:avLst/>
          </a:prstGeom>
          <a:ln w="508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>
            <a:extLst>
              <a:ext uri="{FF2B5EF4-FFF2-40B4-BE49-F238E27FC236}">
                <a16:creationId xmlns:a16="http://schemas.microsoft.com/office/drawing/2014/main" id="{D1C6D86D-93D7-E686-EF7C-E780213C5CAF}"/>
              </a:ext>
            </a:extLst>
          </p:cNvPr>
          <p:cNvGrpSpPr/>
          <p:nvPr/>
        </p:nvGrpSpPr>
        <p:grpSpPr>
          <a:xfrm>
            <a:off x="0" y="5918707"/>
            <a:ext cx="12192000" cy="844402"/>
            <a:chOff x="0" y="5918707"/>
            <a:chExt cx="12192000" cy="844402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27D2C8DB-2019-A805-EB9C-F0233E038CEE}"/>
                </a:ext>
              </a:extLst>
            </p:cNvPr>
            <p:cNvSpPr/>
            <p:nvPr/>
          </p:nvSpPr>
          <p:spPr>
            <a:xfrm>
              <a:off x="0" y="6096000"/>
              <a:ext cx="12192000" cy="66710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F4766"/>
                  </a:solidFill>
                  <a:effectLst/>
                  <a:uLnTx/>
                  <a:uFillTx/>
                  <a:latin typeface="Nunito Sans" pitchFamily="2" charset="77"/>
                  <a:ea typeface="+mn-ea"/>
                  <a:cs typeface="Arial" panose="020B0604020202020204" pitchFamily="34" charset="0"/>
                </a:rPr>
                <a:t>gardnerinstitute.org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F4766"/>
                </a:solidFill>
                <a:effectLst/>
                <a:uLnTx/>
                <a:uFillTx/>
                <a:latin typeface="Nunito Sans" pitchFamily="2" charset="77"/>
                <a:ea typeface="+mn-ea"/>
                <a:cs typeface="Arial" panose="020B0604020202020204" pitchFamily="34" charset="0"/>
              </a:endParaRPr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AD8F8E07-8CB6-BB26-3A04-CE95E8DE598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507336" y="5918707"/>
              <a:ext cx="1484600" cy="69033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05408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07336" y="5918707"/>
            <a:ext cx="1484600" cy="69033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6096000"/>
            <a:ext cx="12192000" cy="6671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0" rtlCol="0" anchor="ctr"/>
          <a:lstStyle/>
          <a:p>
            <a:r>
              <a:rPr lang="en-US" dirty="0" err="1">
                <a:solidFill>
                  <a:srgbClr val="1F4766"/>
                </a:solidFill>
                <a:latin typeface="Nunito Sans" pitchFamily="2" charset="77"/>
                <a:cs typeface="Arial" panose="020B0604020202020204" pitchFamily="34" charset="0"/>
              </a:rPr>
              <a:t>gardnerinstitute.org</a:t>
            </a:r>
            <a:endParaRPr lang="en-US" dirty="0">
              <a:solidFill>
                <a:srgbClr val="1F4766"/>
              </a:solidFill>
              <a:latin typeface="Nunito Sans" pitchFamily="2" charset="77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9AF91DE-E902-5E66-56FA-40F7082AC142}"/>
              </a:ext>
            </a:extLst>
          </p:cNvPr>
          <p:cNvSpPr txBox="1"/>
          <p:nvPr/>
        </p:nvSpPr>
        <p:spPr>
          <a:xfrm>
            <a:off x="445624" y="1087080"/>
            <a:ext cx="894126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00000"/>
              </a:lnSpc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en-US" sz="1800" b="1" dirty="0">
                <a:solidFill>
                  <a:srgbClr val="1F4766"/>
                </a:solidFill>
                <a:latin typeface="Nunito Sans" pitchFamily="2" charset="77"/>
                <a:cs typeface="Arial" panose="020B0604020202020204" pitchFamily="34" charset="0"/>
              </a:rPr>
              <a:t>A Symposium on Transforming the Foundational Postsecondary Experience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FD4C849-00C1-A815-C4B3-F6310AC18D8E}"/>
              </a:ext>
            </a:extLst>
          </p:cNvPr>
          <p:cNvSpPr txBox="1"/>
          <p:nvPr/>
        </p:nvSpPr>
        <p:spPr>
          <a:xfrm>
            <a:off x="445624" y="1720395"/>
            <a:ext cx="610076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3200" dirty="0">
                <a:solidFill>
                  <a:srgbClr val="1F4766"/>
                </a:solidFill>
                <a:latin typeface="Nunito Sans" pitchFamily="2" charset="77"/>
                <a:cs typeface="Arial" panose="020B0604020202020204" pitchFamily="34" charset="0"/>
              </a:rPr>
              <a:t>Workshop Rooms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55E3FC5D-4F1D-23A9-E976-57D3A366D3C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t="34247"/>
          <a:stretch/>
        </p:blipFill>
        <p:spPr>
          <a:xfrm>
            <a:off x="-3048" y="0"/>
            <a:ext cx="12191999" cy="8128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9A9E9B87-46D6-EF80-1259-F79F2EF9E3AB}"/>
              </a:ext>
            </a:extLst>
          </p:cNvPr>
          <p:cNvSpPr/>
          <p:nvPr/>
        </p:nvSpPr>
        <p:spPr>
          <a:xfrm>
            <a:off x="-3049" y="2960481"/>
            <a:ext cx="3089898" cy="213292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Nunito Sans" pitchFamily="2" charset="77"/>
              </a:rPr>
              <a:t>Teaching and Learning in Gateway Courses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  <a:effectLst/>
                <a:latin typeface="Nunito Sans" pitchFamily="2" charset="77"/>
              </a:rPr>
              <a:t>Burghley B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98CE9B8-260C-3EAA-B7EF-5F494DAACF3D}"/>
              </a:ext>
            </a:extLst>
          </p:cNvPr>
          <p:cNvSpPr/>
          <p:nvPr/>
        </p:nvSpPr>
        <p:spPr>
          <a:xfrm>
            <a:off x="3086849" y="2960480"/>
            <a:ext cx="3089898" cy="2132926"/>
          </a:xfrm>
          <a:prstGeom prst="rect">
            <a:avLst/>
          </a:prstGeom>
          <a:solidFill>
            <a:schemeClr val="accent6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Nunito Sans" pitchFamily="2" charset="77"/>
              </a:rPr>
              <a:t>First Year</a:t>
            </a:r>
          </a:p>
          <a:p>
            <a:pPr algn="ctr"/>
            <a:r>
              <a:rPr lang="en-US" sz="2800" b="1" dirty="0">
                <a:latin typeface="Nunito Sans" pitchFamily="2" charset="77"/>
              </a:rPr>
              <a:t>Vanderbilt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2A05CB1-9696-1742-165D-B29FFC8355C2}"/>
              </a:ext>
            </a:extLst>
          </p:cNvPr>
          <p:cNvSpPr/>
          <p:nvPr/>
        </p:nvSpPr>
        <p:spPr>
          <a:xfrm>
            <a:off x="6184401" y="2960480"/>
            <a:ext cx="3089898" cy="2132926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Nunito Sans" pitchFamily="2" charset="77"/>
              </a:rPr>
              <a:t>Transfer</a:t>
            </a:r>
          </a:p>
          <a:p>
            <a:pPr algn="ctr"/>
            <a:r>
              <a:rPr lang="en-US" sz="2800" b="1" dirty="0">
                <a:latin typeface="Nunito Sans" pitchFamily="2" charset="77"/>
              </a:rPr>
              <a:t>Stuyvesant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138BD89-6F63-7666-7F7A-5D9ADF1A9BF9}"/>
              </a:ext>
            </a:extLst>
          </p:cNvPr>
          <p:cNvSpPr/>
          <p:nvPr/>
        </p:nvSpPr>
        <p:spPr>
          <a:xfrm>
            <a:off x="9274300" y="2953177"/>
            <a:ext cx="2914651" cy="2132927"/>
          </a:xfrm>
          <a:prstGeom prst="rect">
            <a:avLst/>
          </a:prstGeom>
          <a:solidFill>
            <a:schemeClr val="accent4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Nunito Sans" pitchFamily="2" charset="77"/>
              </a:rPr>
              <a:t>Analytics, Assessment, and Evaluation</a:t>
            </a:r>
          </a:p>
          <a:p>
            <a:pPr algn="ctr"/>
            <a:r>
              <a:rPr lang="en-US" sz="2800" b="1" dirty="0">
                <a:latin typeface="Nunito Sans" pitchFamily="2" charset="77"/>
              </a:rPr>
              <a:t>Burghley A</a:t>
            </a:r>
          </a:p>
        </p:txBody>
      </p:sp>
    </p:spTree>
    <p:extLst>
      <p:ext uri="{BB962C8B-B14F-4D97-AF65-F5344CB8AC3E}">
        <p14:creationId xmlns:p14="http://schemas.microsoft.com/office/powerpoint/2010/main" val="5257175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BA79A7CF-01AF-4178-9369-94E0C90EB0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4213A75-ACDA-01B5-75B0-EAADE246847B}"/>
              </a:ext>
            </a:extLst>
          </p:cNvPr>
          <p:cNvSpPr txBox="1"/>
          <p:nvPr/>
        </p:nvSpPr>
        <p:spPr>
          <a:xfrm>
            <a:off x="9267909" y="2023110"/>
            <a:ext cx="2469624" cy="28460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00" b="1" i="0" u="none" strike="noStrike" kern="1200" cap="none" spc="0" normalizeH="0" baseline="0" noProof="0" dirty="0">
                <a:ln>
                  <a:noFill/>
                </a:ln>
                <a:solidFill>
                  <a:srgbClr val="1F4766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Supporting the Case in General 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9413ED5-9ED4-4772-BCE4-2BCAE6B12E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433973" y="-827233"/>
            <a:ext cx="1715478" cy="858342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2085" y="664308"/>
            <a:ext cx="8082632" cy="56003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90F533E9-6690-41A8-A372-4C6C622D0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950447" y="3392097"/>
            <a:ext cx="1719072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956A403-8F07-666B-A73C-222F3D1A45C1}"/>
              </a:ext>
            </a:extLst>
          </p:cNvPr>
          <p:cNvGrpSpPr/>
          <p:nvPr/>
        </p:nvGrpSpPr>
        <p:grpSpPr>
          <a:xfrm>
            <a:off x="297565" y="943443"/>
            <a:ext cx="7772400" cy="4781520"/>
            <a:chOff x="297565" y="943443"/>
            <a:chExt cx="7772400" cy="478152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DE177F2C-BBA9-AE82-8378-14AAE42B5F5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97565" y="5454619"/>
              <a:ext cx="7772400" cy="270344"/>
            </a:xfrm>
            <a:prstGeom prst="rect">
              <a:avLst/>
            </a:prstGeom>
          </p:spPr>
        </p:pic>
        <p:pic>
          <p:nvPicPr>
            <p:cNvPr id="8" name="Picture 7" descr="A picture containing text, screenshot, font, number&#10;&#10;Description automatically generated">
              <a:extLst>
                <a:ext uri="{FF2B5EF4-FFF2-40B4-BE49-F238E27FC236}">
                  <a16:creationId xmlns:a16="http://schemas.microsoft.com/office/drawing/2014/main" id="{C9A0BC7F-3903-8B30-3BA4-6D985AA5CB9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55801" y="943443"/>
              <a:ext cx="4775200" cy="4445000"/>
            </a:xfrm>
            <a:prstGeom prst="rect">
              <a:avLst/>
            </a:prstGeom>
          </p:spPr>
        </p:pic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336665B5-752F-F091-9BEA-FC7F68B61C86}"/>
              </a:ext>
            </a:extLst>
          </p:cNvPr>
          <p:cNvGrpSpPr/>
          <p:nvPr/>
        </p:nvGrpSpPr>
        <p:grpSpPr>
          <a:xfrm>
            <a:off x="1757095" y="820574"/>
            <a:ext cx="2312878" cy="989309"/>
            <a:chOff x="1757095" y="820574"/>
            <a:chExt cx="2312878" cy="989309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CBF054A0-E77A-48E3-F9F2-4955316E3348}"/>
                </a:ext>
              </a:extLst>
            </p:cNvPr>
            <p:cNvSpPr txBox="1"/>
            <p:nvPr/>
          </p:nvSpPr>
          <p:spPr>
            <a:xfrm>
              <a:off x="1757095" y="820574"/>
              <a:ext cx="2312878" cy="646331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tx1">
                      <a:lumMod val="50000"/>
                    </a:schemeClr>
                  </a:solidFill>
                </a:rPr>
                <a:t>18.4% Not Enrolled Anywhere</a:t>
              </a:r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961C185C-0125-E0DD-A2E8-826D10FA25F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301784" y="1466905"/>
              <a:ext cx="0" cy="342978"/>
            </a:xfrm>
            <a:prstGeom prst="line">
              <a:avLst/>
            </a:prstGeom>
            <a:ln w="50800">
              <a:solidFill>
                <a:srgbClr val="000000"/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550C133-A2AB-32A2-7FD2-5236710C2034}"/>
              </a:ext>
            </a:extLst>
          </p:cNvPr>
          <p:cNvGrpSpPr/>
          <p:nvPr/>
        </p:nvGrpSpPr>
        <p:grpSpPr>
          <a:xfrm>
            <a:off x="5479433" y="821827"/>
            <a:ext cx="2312878" cy="1013028"/>
            <a:chOff x="7452127" y="1851390"/>
            <a:chExt cx="2312878" cy="1013028"/>
          </a:xfrm>
          <a:solidFill>
            <a:schemeClr val="bg1"/>
          </a:solidFill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2C7B02C0-B760-E2B0-003B-4A037649DECE}"/>
                </a:ext>
              </a:extLst>
            </p:cNvPr>
            <p:cNvSpPr txBox="1"/>
            <p:nvPr/>
          </p:nvSpPr>
          <p:spPr>
            <a:xfrm>
              <a:off x="7452127" y="1851390"/>
              <a:ext cx="2312878" cy="646331"/>
            </a:xfrm>
            <a:prstGeom prst="rect">
              <a:avLst/>
            </a:prstGeom>
            <a:grpFill/>
            <a:ln w="25400"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tx1">
                      <a:lumMod val="50000"/>
                    </a:schemeClr>
                  </a:solidFill>
                </a:rPr>
                <a:t>24.9% Not Enrolled Anywhere</a:t>
              </a:r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0F364E2C-E494-C646-9DD3-397781B71F9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073452" y="2521440"/>
              <a:ext cx="0" cy="342978"/>
            </a:xfrm>
            <a:prstGeom prst="line">
              <a:avLst/>
            </a:prstGeom>
            <a:grpFill/>
            <a:ln w="50800">
              <a:solidFill>
                <a:srgbClr val="000000"/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9B31D6F8-EB0F-EBF3-AB84-A7CD9A458813}"/>
              </a:ext>
            </a:extLst>
          </p:cNvPr>
          <p:cNvSpPr txBox="1"/>
          <p:nvPr/>
        </p:nvSpPr>
        <p:spPr>
          <a:xfrm>
            <a:off x="8915348" y="657038"/>
            <a:ext cx="2312878" cy="1754326"/>
          </a:xfrm>
          <a:prstGeom prst="rect">
            <a:avLst/>
          </a:prstGeom>
          <a:solidFill>
            <a:schemeClr val="bg1"/>
          </a:solidFill>
          <a:ln w="25400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tx1">
                    <a:lumMod val="50000"/>
                  </a:schemeClr>
                </a:solidFill>
              </a:rPr>
              <a:t>73.9% of the Loss Occurred During the Foundational Postsecondary Experience </a:t>
            </a:r>
          </a:p>
          <a:p>
            <a:pPr algn="ctr"/>
            <a:r>
              <a:rPr lang="en-US" b="1" dirty="0">
                <a:solidFill>
                  <a:schemeClr val="tx1">
                    <a:lumMod val="50000"/>
                  </a:schemeClr>
                </a:solidFill>
              </a:rPr>
              <a:t>(18.4 pp / 24.9 pp)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810B5C5A-6478-983B-3CB0-08393E00BF10}"/>
              </a:ext>
            </a:extLst>
          </p:cNvPr>
          <p:cNvGrpSpPr/>
          <p:nvPr/>
        </p:nvGrpSpPr>
        <p:grpSpPr>
          <a:xfrm>
            <a:off x="3567953" y="2019147"/>
            <a:ext cx="5917665" cy="587591"/>
            <a:chOff x="3567953" y="2019147"/>
            <a:chExt cx="5917665" cy="587591"/>
          </a:xfrm>
        </p:grpSpPr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A01CB2AC-7063-C21F-87DE-FF799BAB2D7F}"/>
                </a:ext>
              </a:extLst>
            </p:cNvPr>
            <p:cNvCxnSpPr>
              <a:cxnSpLocks/>
            </p:cNvCxnSpPr>
            <p:nvPr/>
          </p:nvCxnSpPr>
          <p:spPr>
            <a:xfrm>
              <a:off x="3567953" y="2019147"/>
              <a:ext cx="5894251" cy="573546"/>
            </a:xfrm>
            <a:prstGeom prst="line">
              <a:avLst/>
            </a:prstGeom>
            <a:solidFill>
              <a:schemeClr val="bg1"/>
            </a:solidFill>
            <a:ln w="50800">
              <a:solidFill>
                <a:srgbClr val="000000"/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878674B4-686F-AB8A-60BD-9B6A91D4856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485618" y="2305920"/>
              <a:ext cx="0" cy="300818"/>
            </a:xfrm>
            <a:prstGeom prst="line">
              <a:avLst/>
            </a:prstGeom>
            <a:solidFill>
              <a:schemeClr val="bg1"/>
            </a:solidFill>
            <a:ln w="50800">
              <a:solidFill>
                <a:srgbClr val="000000"/>
              </a:solidFill>
              <a:head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090A5E39-4724-FF7B-8AB9-99E55E93B9A9}"/>
              </a:ext>
            </a:extLst>
          </p:cNvPr>
          <p:cNvGrpSpPr/>
          <p:nvPr/>
        </p:nvGrpSpPr>
        <p:grpSpPr>
          <a:xfrm>
            <a:off x="6463156" y="2067053"/>
            <a:ext cx="4076535" cy="565593"/>
            <a:chOff x="5409083" y="2041145"/>
            <a:chExt cx="4076535" cy="565593"/>
          </a:xfrm>
        </p:grpSpPr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CEE62AB8-0F9B-C53A-85A4-58CA4A22AAF5}"/>
                </a:ext>
              </a:extLst>
            </p:cNvPr>
            <p:cNvCxnSpPr>
              <a:cxnSpLocks/>
            </p:cNvCxnSpPr>
            <p:nvPr/>
          </p:nvCxnSpPr>
          <p:spPr>
            <a:xfrm>
              <a:off x="5409083" y="2041145"/>
              <a:ext cx="4053121" cy="551548"/>
            </a:xfrm>
            <a:prstGeom prst="line">
              <a:avLst/>
            </a:prstGeom>
            <a:solidFill>
              <a:schemeClr val="bg1"/>
            </a:solidFill>
            <a:ln w="50800">
              <a:solidFill>
                <a:srgbClr val="000000"/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0D7A906F-153F-0124-183E-2BBDAACB2F5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485618" y="2305920"/>
              <a:ext cx="0" cy="300818"/>
            </a:xfrm>
            <a:prstGeom prst="line">
              <a:avLst/>
            </a:prstGeom>
            <a:solidFill>
              <a:schemeClr val="bg1"/>
            </a:solidFill>
            <a:ln w="50800">
              <a:solidFill>
                <a:srgbClr val="000000"/>
              </a:solidFill>
              <a:head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5820AADB-8B88-250B-182A-14D4517E6A06}"/>
              </a:ext>
            </a:extLst>
          </p:cNvPr>
          <p:cNvGrpSpPr/>
          <p:nvPr/>
        </p:nvGrpSpPr>
        <p:grpSpPr>
          <a:xfrm>
            <a:off x="0" y="5918707"/>
            <a:ext cx="12192000" cy="844402"/>
            <a:chOff x="0" y="5918707"/>
            <a:chExt cx="12192000" cy="844402"/>
          </a:xfrm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F9D38E93-BB82-FC34-EF04-4ABBD3D40F04}"/>
                </a:ext>
              </a:extLst>
            </p:cNvPr>
            <p:cNvSpPr/>
            <p:nvPr/>
          </p:nvSpPr>
          <p:spPr>
            <a:xfrm>
              <a:off x="0" y="6096000"/>
              <a:ext cx="12192000" cy="66710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F4766"/>
                  </a:solidFill>
                  <a:effectLst/>
                  <a:uLnTx/>
                  <a:uFillTx/>
                  <a:latin typeface="Nunito Sans" pitchFamily="2" charset="77"/>
                  <a:ea typeface="+mn-ea"/>
                  <a:cs typeface="Arial" panose="020B0604020202020204" pitchFamily="34" charset="0"/>
                </a:rPr>
                <a:t>gardnerinstitute.org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F4766"/>
                </a:solidFill>
                <a:effectLst/>
                <a:uLnTx/>
                <a:uFillTx/>
                <a:latin typeface="Nunito Sans" pitchFamily="2" charset="77"/>
                <a:ea typeface="+mn-ea"/>
                <a:cs typeface="Arial" panose="020B0604020202020204" pitchFamily="34" charset="0"/>
              </a:endParaRPr>
            </a:p>
          </p:txBody>
        </p:sp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ADCFCC3B-0F49-D92C-7156-83E20B986D5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507336" y="5918707"/>
              <a:ext cx="1484600" cy="69033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02448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5" name="Rectangle 44">
            <a:extLst>
              <a:ext uri="{FF2B5EF4-FFF2-40B4-BE49-F238E27FC236}">
                <a16:creationId xmlns:a16="http://schemas.microsoft.com/office/drawing/2014/main" id="{7B831B6F-405A-4B47-B9BB-5CA88F2858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notepad with a pen on it&#10;&#10;Description automatically generated with low confidence">
            <a:extLst>
              <a:ext uri="{FF2B5EF4-FFF2-40B4-BE49-F238E27FC236}">
                <a16:creationId xmlns:a16="http://schemas.microsoft.com/office/drawing/2014/main" id="{4A88230C-086F-A4BD-C829-50492E10EF6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630936" y="716799"/>
            <a:ext cx="5458968" cy="5424401"/>
          </a:xfrm>
          <a:prstGeom prst="rect">
            <a:avLst/>
          </a:prstGeom>
        </p:spPr>
      </p:pic>
      <p:sp>
        <p:nvSpPr>
          <p:cNvPr id="47" name="sketch line">
            <a:extLst>
              <a:ext uri="{FF2B5EF4-FFF2-40B4-BE49-F238E27FC236}">
                <a16:creationId xmlns:a16="http://schemas.microsoft.com/office/drawing/2014/main" id="{953EE71A-6488-4203-A7C4-77102FD0DC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3912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698CF6A-A040-59D0-4173-92972285F748}"/>
              </a:ext>
            </a:extLst>
          </p:cNvPr>
          <p:cNvSpPr txBox="1"/>
          <p:nvPr/>
        </p:nvSpPr>
        <p:spPr>
          <a:xfrm>
            <a:off x="6739128" y="2664886"/>
            <a:ext cx="4818888" cy="3550789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285750" marR="0" lvl="0" indent="-2286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1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56.5 %</a:t>
            </a:r>
            <a:r>
              <a:rPr kumimoji="0" lang="en-US" sz="2200" b="1" i="0" u="none" strike="noStrike" cap="none" spc="0" normalizeH="0" noProof="0" dirty="0">
                <a:ln>
                  <a:noFill/>
                </a:ln>
                <a:effectLst/>
                <a:uLnTx/>
                <a:uFillTx/>
              </a:rPr>
              <a:t> of all students graduate in 6 years</a:t>
            </a:r>
            <a:endParaRPr kumimoji="0" lang="en-US" sz="2200" b="1" i="0" u="none" strike="noStrike" cap="none" spc="0" normalizeH="0" baseline="0" noProof="0" dirty="0">
              <a:ln>
                <a:noFill/>
              </a:ln>
              <a:effectLst/>
              <a:uLnTx/>
              <a:uFillTx/>
            </a:endParaRPr>
          </a:p>
          <a:p>
            <a:pPr marL="285750" marR="0" lvl="0" indent="-2286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1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18.6% of</a:t>
            </a:r>
            <a:r>
              <a:rPr kumimoji="0" lang="en-US" sz="2200" b="1" i="0" u="none" strike="noStrike" cap="none" spc="0" normalizeH="0" noProof="0" dirty="0">
                <a:ln>
                  <a:noFill/>
                </a:ln>
                <a:effectLst/>
                <a:uLnTx/>
                <a:uFillTx/>
              </a:rPr>
              <a:t> all students are still enrolled somewhere in the 6</a:t>
            </a:r>
            <a:r>
              <a:rPr kumimoji="0" lang="en-US" sz="2200" b="1" i="0" u="none" strike="noStrike" cap="none" spc="0" normalizeH="0" baseline="30000" noProof="0" dirty="0">
                <a:ln>
                  <a:noFill/>
                </a:ln>
                <a:effectLst/>
                <a:uLnTx/>
                <a:uFillTx/>
              </a:rPr>
              <a:t>th</a:t>
            </a:r>
            <a:r>
              <a:rPr kumimoji="0" lang="en-US" sz="2200" b="1" i="0" u="none" strike="noStrike" cap="none" spc="0" normalizeH="0" noProof="0" dirty="0">
                <a:ln>
                  <a:noFill/>
                </a:ln>
                <a:effectLst/>
                <a:uLnTx/>
                <a:uFillTx/>
              </a:rPr>
              <a:t> year</a:t>
            </a:r>
          </a:p>
          <a:p>
            <a:pPr marL="285750" marR="0" lvl="0" indent="-2286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200" b="1" baseline="0" dirty="0"/>
              <a:t>24.9% are not enrolled</a:t>
            </a:r>
            <a:r>
              <a:rPr lang="en-US" sz="2200" b="1" dirty="0"/>
              <a:t> </a:t>
            </a:r>
            <a:r>
              <a:rPr lang="en-US" sz="2200" b="1" baseline="0" dirty="0"/>
              <a:t>anywhere in the 6</a:t>
            </a:r>
            <a:r>
              <a:rPr lang="en-US" sz="2200" b="1" baseline="30000" dirty="0"/>
              <a:t>th</a:t>
            </a:r>
            <a:r>
              <a:rPr lang="en-US" sz="2200" b="1" baseline="0" dirty="0"/>
              <a:t> year  </a:t>
            </a:r>
          </a:p>
          <a:p>
            <a:pPr marL="7429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200" b="1" baseline="0" dirty="0"/>
              <a:t>This equates to nearly 460,000 students</a:t>
            </a:r>
            <a:r>
              <a:rPr lang="en-US" sz="2200" b="1" dirty="0"/>
              <a:t> lost over 6 years</a:t>
            </a:r>
          </a:p>
          <a:p>
            <a:pPr marL="7429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200" b="1" baseline="0" dirty="0"/>
              <a:t>73.9%</a:t>
            </a:r>
            <a:r>
              <a:rPr lang="en-US" sz="2200" b="1" dirty="0"/>
              <a:t> of that loss occurs during the Foundational Postsecondary Experience </a:t>
            </a:r>
            <a:endParaRPr lang="en-US" sz="2200" b="1" baseline="0" dirty="0"/>
          </a:p>
          <a:p>
            <a:pPr marL="285750" marR="0" lvl="0" indent="-2286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200" b="1" i="0" u="none" strike="noStrike" cap="none" spc="0" normalizeH="0" baseline="0" noProof="0" dirty="0">
              <a:ln>
                <a:noFill/>
              </a:ln>
              <a:effectLst/>
              <a:uLnTx/>
              <a:uFillTx/>
            </a:endParaRPr>
          </a:p>
          <a:p>
            <a:pPr marL="285750" marR="0" lvl="0" indent="-2286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200" b="1" i="0" u="none" strike="noStrike" cap="none" spc="0" normalizeH="0" baseline="0" noProof="0" dirty="0">
              <a:ln>
                <a:noFill/>
              </a:ln>
              <a:effectLst/>
              <a:uLnTx/>
              <a:uFillTx/>
            </a:endParaRPr>
          </a:p>
          <a:p>
            <a:pPr marL="285750" marR="0" lvl="0" indent="-2286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200" b="0" i="0" u="none" strike="noStrike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ADA145A-351D-CAFA-8453-A75F6DA07FF8}"/>
              </a:ext>
            </a:extLst>
          </p:cNvPr>
          <p:cNvGrpSpPr/>
          <p:nvPr/>
        </p:nvGrpSpPr>
        <p:grpSpPr>
          <a:xfrm>
            <a:off x="0" y="5918707"/>
            <a:ext cx="12192000" cy="844402"/>
            <a:chOff x="0" y="5918707"/>
            <a:chExt cx="12192000" cy="844402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0E7E0C0-4A1F-6CE9-7623-352422A5C87B}"/>
                </a:ext>
              </a:extLst>
            </p:cNvPr>
            <p:cNvSpPr/>
            <p:nvPr/>
          </p:nvSpPr>
          <p:spPr>
            <a:xfrm>
              <a:off x="0" y="6096000"/>
              <a:ext cx="12192000" cy="66710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F4766"/>
                  </a:solidFill>
                  <a:effectLst/>
                  <a:uLnTx/>
                  <a:uFillTx/>
                  <a:latin typeface="Nunito Sans" pitchFamily="2" charset="77"/>
                  <a:ea typeface="+mn-ea"/>
                  <a:cs typeface="Arial" panose="020B0604020202020204" pitchFamily="34" charset="0"/>
                </a:rPr>
                <a:t>gardnerinstitute.org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F4766"/>
                </a:solidFill>
                <a:effectLst/>
                <a:uLnTx/>
                <a:uFillTx/>
                <a:latin typeface="Nunito Sans" pitchFamily="2" charset="77"/>
                <a:ea typeface="+mn-ea"/>
                <a:cs typeface="Arial" panose="020B0604020202020204" pitchFamily="34" charset="0"/>
              </a:endParaRPr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87095B9B-4090-F7D3-56EE-8A23341434D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507336" y="5918707"/>
              <a:ext cx="1484600" cy="69033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06593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BA79A7CF-01AF-4178-9369-94E0C90EB0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4213A75-ACDA-01B5-75B0-EAADE246847B}"/>
              </a:ext>
            </a:extLst>
          </p:cNvPr>
          <p:cNvSpPr txBox="1"/>
          <p:nvPr/>
        </p:nvSpPr>
        <p:spPr>
          <a:xfrm>
            <a:off x="9267909" y="2023110"/>
            <a:ext cx="2469624" cy="28460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00" b="1" i="0" u="none" strike="noStrike" kern="1200" cap="none" spc="0" normalizeH="0" baseline="0" noProof="0" dirty="0">
                <a:ln>
                  <a:noFill/>
                </a:ln>
                <a:solidFill>
                  <a:srgbClr val="1F4766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Limits of the NSC Study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9413ED5-9ED4-4772-BCE4-2BCAE6B12E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433973" y="-827233"/>
            <a:ext cx="1715478" cy="858342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2085" y="664308"/>
            <a:ext cx="8082632" cy="56003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A group of people walking on a campus&#10;&#10;Description automatically generated with low confidence">
            <a:extLst>
              <a:ext uri="{FF2B5EF4-FFF2-40B4-BE49-F238E27FC236}">
                <a16:creationId xmlns:a16="http://schemas.microsoft.com/office/drawing/2014/main" id="{65D280F6-B710-F4CB-608B-3738280D15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1404" y="858525"/>
            <a:ext cx="4015972" cy="5211906"/>
          </a:xfrm>
          <a:prstGeom prst="rect">
            <a:avLst/>
          </a:prstGeom>
          <a:ln w="15875">
            <a:solidFill>
              <a:schemeClr val="accent1">
                <a:shade val="80000"/>
                <a:hueOff val="0"/>
                <a:satOff val="0"/>
                <a:lumOff val="0"/>
              </a:schemeClr>
            </a:solidFill>
          </a:ln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90F533E9-6690-41A8-A372-4C6C622D0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950447" y="3392097"/>
            <a:ext cx="1719072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DCDFCDC7-BB6D-9E56-92BA-EF4AD7E35E9B}"/>
              </a:ext>
            </a:extLst>
          </p:cNvPr>
          <p:cNvGrpSpPr/>
          <p:nvPr/>
        </p:nvGrpSpPr>
        <p:grpSpPr>
          <a:xfrm>
            <a:off x="0" y="5918707"/>
            <a:ext cx="12192000" cy="844402"/>
            <a:chOff x="0" y="5918707"/>
            <a:chExt cx="12192000" cy="844402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66F81B5-91B0-8ED3-4255-9F2248AB7BAB}"/>
                </a:ext>
              </a:extLst>
            </p:cNvPr>
            <p:cNvSpPr/>
            <p:nvPr/>
          </p:nvSpPr>
          <p:spPr>
            <a:xfrm>
              <a:off x="0" y="6096000"/>
              <a:ext cx="12192000" cy="66710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F4766"/>
                  </a:solidFill>
                  <a:effectLst/>
                  <a:uLnTx/>
                  <a:uFillTx/>
                  <a:latin typeface="Nunito Sans" pitchFamily="2" charset="77"/>
                  <a:ea typeface="+mn-ea"/>
                  <a:cs typeface="Arial" panose="020B0604020202020204" pitchFamily="34" charset="0"/>
                </a:rPr>
                <a:t>gardnerinstitute.org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F4766"/>
                </a:solidFill>
                <a:effectLst/>
                <a:uLnTx/>
                <a:uFillTx/>
                <a:latin typeface="Nunito Sans" pitchFamily="2" charset="77"/>
                <a:ea typeface="+mn-ea"/>
                <a:cs typeface="Arial" panose="020B0604020202020204" pitchFamily="34" charset="0"/>
              </a:endParaRP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EF58A4FF-6978-2E44-B05E-504CB7555E6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507336" y="5918707"/>
              <a:ext cx="1484600" cy="69033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539657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BA79A7CF-01AF-4178-9369-94E0C90EB0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4213A75-ACDA-01B5-75B0-EAADE246847B}"/>
              </a:ext>
            </a:extLst>
          </p:cNvPr>
          <p:cNvSpPr txBox="1"/>
          <p:nvPr/>
        </p:nvSpPr>
        <p:spPr>
          <a:xfrm>
            <a:off x="9079349" y="2005647"/>
            <a:ext cx="2919475" cy="28460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00" b="1" i="0" u="none" strike="noStrike" kern="1200" cap="none" spc="0" normalizeH="0" baseline="0" noProof="0" dirty="0">
                <a:ln>
                  <a:noFill/>
                </a:ln>
                <a:solidFill>
                  <a:srgbClr val="1F4766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Supporting the Case with Disaggregated Data from the Gardner Institute 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9413ED5-9ED4-4772-BCE4-2BCAE6B12E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433973" y="-827233"/>
            <a:ext cx="1715478" cy="858342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2085" y="664308"/>
            <a:ext cx="8082632" cy="56003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90F533E9-6690-41A8-A372-4C6C622D0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950447" y="3392097"/>
            <a:ext cx="1719072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698CF6A-A040-59D0-4173-92972285F748}"/>
              </a:ext>
            </a:extLst>
          </p:cNvPr>
          <p:cNvSpPr txBox="1"/>
          <p:nvPr/>
        </p:nvSpPr>
        <p:spPr>
          <a:xfrm>
            <a:off x="1334125" y="1244184"/>
            <a:ext cx="5996065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en-US" sz="2400" b="1" dirty="0"/>
              <a:t>33 ”Retention Performance Management” Institutions</a:t>
            </a:r>
          </a:p>
          <a:p>
            <a:pPr marL="742950" lvl="1" indent="-285750">
              <a:buFont typeface="Wingdings" pitchFamily="2" charset="2"/>
              <a:buChar char="§"/>
            </a:pPr>
            <a:r>
              <a:rPr lang="en-US" sz="2400" b="1" dirty="0"/>
              <a:t>All 4-Year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sz="2400" b="1" dirty="0"/>
              <a:t>Submitted data between 2011-12 and 2020-21 Academic Years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sz="2400" b="1" dirty="0"/>
              <a:t>Over 299,000 individual student records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sz="2400" b="1" dirty="0"/>
              <a:t>Can only look at enrollment / re-enrollment at initial institution  </a:t>
            </a:r>
          </a:p>
          <a:p>
            <a:pPr marL="285750" indent="-285750">
              <a:buFont typeface="Wingdings" pitchFamily="2" charset="2"/>
              <a:buChar char="§"/>
            </a:pPr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AAD67F3-B482-DC5D-0904-0CB94828CC5A}"/>
              </a:ext>
            </a:extLst>
          </p:cNvPr>
          <p:cNvGrpSpPr/>
          <p:nvPr/>
        </p:nvGrpSpPr>
        <p:grpSpPr>
          <a:xfrm>
            <a:off x="0" y="5918707"/>
            <a:ext cx="12192000" cy="844402"/>
            <a:chOff x="0" y="5918707"/>
            <a:chExt cx="12192000" cy="844402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EA8A51A0-BAC5-5D80-A953-E68CCEA33DFA}"/>
                </a:ext>
              </a:extLst>
            </p:cNvPr>
            <p:cNvSpPr/>
            <p:nvPr/>
          </p:nvSpPr>
          <p:spPr>
            <a:xfrm>
              <a:off x="0" y="6096000"/>
              <a:ext cx="12192000" cy="66710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F4766"/>
                  </a:solidFill>
                  <a:effectLst/>
                  <a:uLnTx/>
                  <a:uFillTx/>
                  <a:latin typeface="Nunito Sans" pitchFamily="2" charset="77"/>
                  <a:ea typeface="+mn-ea"/>
                  <a:cs typeface="Arial" panose="020B0604020202020204" pitchFamily="34" charset="0"/>
                </a:rPr>
                <a:t>gardnerinstitute.org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F4766"/>
                </a:solidFill>
                <a:effectLst/>
                <a:uLnTx/>
                <a:uFillTx/>
                <a:latin typeface="Nunito Sans" pitchFamily="2" charset="77"/>
                <a:ea typeface="+mn-ea"/>
                <a:cs typeface="Arial" panose="020B0604020202020204" pitchFamily="34" charset="0"/>
              </a:endParaRP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24A3DC65-FBF4-5F88-EDAB-2CE80EC3803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507336" y="5918707"/>
              <a:ext cx="1484600" cy="69033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46225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6E9B3E6-E277-4D68-BA48-9CB43FFBD6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74C3FE-67F3-6A36-BBE0-50B7639C81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10173010" cy="1554480"/>
          </a:xfrm>
        </p:spPr>
        <p:txBody>
          <a:bodyPr anchor="ctr">
            <a:normAutofit/>
          </a:bodyPr>
          <a:lstStyle/>
          <a:p>
            <a:r>
              <a:rPr lang="en-US" sz="3400" b="1" dirty="0"/>
              <a:t>Aggregate Retention and Graduation Rate Progression</a:t>
            </a:r>
            <a:r>
              <a:rPr lang="en-US" sz="3400" b="1" baseline="0" dirty="0"/>
              <a:t> all First Year Students Cohort Years 2011-2020</a:t>
            </a:r>
            <a:br>
              <a:rPr lang="en-US" sz="3400" dirty="0"/>
            </a:br>
            <a:endParaRPr lang="en-US" sz="3400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4BD8233-06D0-F539-62FC-AD8E116D980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904602" y="3017519"/>
          <a:ext cx="10378440" cy="32099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3" name="Group 2">
            <a:extLst>
              <a:ext uri="{FF2B5EF4-FFF2-40B4-BE49-F238E27FC236}">
                <a16:creationId xmlns:a16="http://schemas.microsoft.com/office/drawing/2014/main" id="{B8FAD303-F345-A3EC-CCC0-3460E145AD9D}"/>
              </a:ext>
            </a:extLst>
          </p:cNvPr>
          <p:cNvGrpSpPr/>
          <p:nvPr/>
        </p:nvGrpSpPr>
        <p:grpSpPr>
          <a:xfrm>
            <a:off x="3650333" y="2975111"/>
            <a:ext cx="2312878" cy="1201517"/>
            <a:chOff x="1757095" y="820574"/>
            <a:chExt cx="2312878" cy="1201517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3106FD11-82C1-A33B-FDBE-2EDCDB8CFB9F}"/>
                </a:ext>
              </a:extLst>
            </p:cNvPr>
            <p:cNvSpPr txBox="1"/>
            <p:nvPr/>
          </p:nvSpPr>
          <p:spPr>
            <a:xfrm>
              <a:off x="1757095" y="820574"/>
              <a:ext cx="2312878" cy="646331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tx1">
                      <a:lumMod val="50000"/>
                    </a:schemeClr>
                  </a:solidFill>
                </a:rPr>
                <a:t>40.5% Not Enrolled At Initial Institution</a:t>
              </a:r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2263B7B8-44A9-9F5E-044F-355ABA0D0B9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48456" y="1466905"/>
              <a:ext cx="638189" cy="555186"/>
            </a:xfrm>
            <a:prstGeom prst="line">
              <a:avLst/>
            </a:prstGeom>
            <a:ln w="50800">
              <a:solidFill>
                <a:srgbClr val="000000"/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FAAD701B-60BD-66D5-3665-C05CA0C5647C}"/>
              </a:ext>
            </a:extLst>
          </p:cNvPr>
          <p:cNvGrpSpPr/>
          <p:nvPr/>
        </p:nvGrpSpPr>
        <p:grpSpPr>
          <a:xfrm>
            <a:off x="9177161" y="3331714"/>
            <a:ext cx="2312878" cy="1043498"/>
            <a:chOff x="1757095" y="820574"/>
            <a:chExt cx="2312878" cy="1043498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E288BBF-D14C-EEA1-DD3C-117685C849CD}"/>
                </a:ext>
              </a:extLst>
            </p:cNvPr>
            <p:cNvSpPr txBox="1"/>
            <p:nvPr/>
          </p:nvSpPr>
          <p:spPr>
            <a:xfrm>
              <a:off x="1757095" y="820574"/>
              <a:ext cx="2312878" cy="646331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tx1">
                      <a:lumMod val="50000"/>
                    </a:schemeClr>
                  </a:solidFill>
                </a:rPr>
                <a:t>53.3% Not Graduated from Initial Institution</a:t>
              </a:r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5088863C-BD34-CE85-E893-B7B59F7A1B3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886645" y="1466905"/>
              <a:ext cx="0" cy="397167"/>
            </a:xfrm>
            <a:prstGeom prst="line">
              <a:avLst/>
            </a:prstGeom>
            <a:ln w="50800">
              <a:solidFill>
                <a:srgbClr val="000000"/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7A1611E8-CA90-8B57-FC51-0D25FE7038C2}"/>
              </a:ext>
            </a:extLst>
          </p:cNvPr>
          <p:cNvGrpSpPr/>
          <p:nvPr/>
        </p:nvGrpSpPr>
        <p:grpSpPr>
          <a:xfrm>
            <a:off x="1134473" y="2560322"/>
            <a:ext cx="2312878" cy="1043498"/>
            <a:chOff x="1757095" y="820574"/>
            <a:chExt cx="2312878" cy="1043498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B7986937-B6BD-6C54-C056-64E7E6E7BDC9}"/>
                </a:ext>
              </a:extLst>
            </p:cNvPr>
            <p:cNvSpPr txBox="1"/>
            <p:nvPr/>
          </p:nvSpPr>
          <p:spPr>
            <a:xfrm>
              <a:off x="1757095" y="820574"/>
              <a:ext cx="2312878" cy="646331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tx1">
                      <a:lumMod val="50000"/>
                    </a:schemeClr>
                  </a:solidFill>
                </a:rPr>
                <a:t>28% Not Enrolled At Initial Institution</a:t>
              </a:r>
            </a:p>
          </p:txBody>
        </p: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34E8D771-4A10-68FC-20A4-392EBF5F27F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886645" y="1466905"/>
              <a:ext cx="0" cy="397167"/>
            </a:xfrm>
            <a:prstGeom prst="line">
              <a:avLst/>
            </a:prstGeom>
            <a:ln w="50800">
              <a:solidFill>
                <a:srgbClr val="000000"/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25949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6E9B3E6-E277-4D68-BA48-9CB43FFBD6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74C3FE-67F3-6A36-BBE0-50B7639C81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10173010" cy="1554480"/>
          </a:xfrm>
        </p:spPr>
        <p:txBody>
          <a:bodyPr anchor="ctr">
            <a:normAutofit/>
          </a:bodyPr>
          <a:lstStyle/>
          <a:p>
            <a:r>
              <a:rPr lang="en-US" sz="3400" b="1" dirty="0"/>
              <a:t>Retention and Graduation Rate Progression</a:t>
            </a:r>
            <a:r>
              <a:rPr lang="en-US" sz="3400" b="1" baseline="0" dirty="0"/>
              <a:t> all First Year Students Cohort Years 2011-2020 – Disaggregated by Race/Ethnicity </a:t>
            </a:r>
            <a:endParaRPr lang="en-US" sz="3400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Content Placeholder 14">
            <a:extLst>
              <a:ext uri="{FF2B5EF4-FFF2-40B4-BE49-F238E27FC236}">
                <a16:creationId xmlns:a16="http://schemas.microsoft.com/office/drawing/2014/main" id="{B31B20BC-C782-C3C5-6910-51025FCFFA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19785" y="6048102"/>
            <a:ext cx="9029700" cy="266700"/>
          </a:xfrm>
        </p:spPr>
      </p:pic>
      <p:pic>
        <p:nvPicPr>
          <p:cNvPr id="19" name="Picture 18" descr="A picture containing text, screenshot, number, font&#10;&#10;Description automatically generated">
            <a:extLst>
              <a:ext uri="{FF2B5EF4-FFF2-40B4-BE49-F238E27FC236}">
                <a16:creationId xmlns:a16="http://schemas.microsoft.com/office/drawing/2014/main" id="{156A0841-9CB1-F302-4D34-6B462276FB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4" y="3052736"/>
            <a:ext cx="7772400" cy="2887910"/>
          </a:xfrm>
          <a:prstGeom prst="rect">
            <a:avLst/>
          </a:prstGeom>
        </p:spPr>
      </p:pic>
      <p:pic>
        <p:nvPicPr>
          <p:cNvPr id="21" name="Picture 20" descr="A picture containing text, screenshot, number, font&#10;&#10;Description automatically generated">
            <a:extLst>
              <a:ext uri="{FF2B5EF4-FFF2-40B4-BE49-F238E27FC236}">
                <a16:creationId xmlns:a16="http://schemas.microsoft.com/office/drawing/2014/main" id="{55A558C7-78B3-2908-E9E7-56401F4B03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37216" y="3077961"/>
            <a:ext cx="3775490" cy="2873701"/>
          </a:xfrm>
          <a:prstGeom prst="rect">
            <a:avLst/>
          </a:prstGeom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id="{D26D09BA-007C-3A64-0823-EFBD267F9BB3}"/>
              </a:ext>
            </a:extLst>
          </p:cNvPr>
          <p:cNvGrpSpPr/>
          <p:nvPr/>
        </p:nvGrpSpPr>
        <p:grpSpPr>
          <a:xfrm>
            <a:off x="1419784" y="5641403"/>
            <a:ext cx="2237815" cy="673400"/>
            <a:chOff x="1419784" y="5641403"/>
            <a:chExt cx="2237815" cy="673400"/>
          </a:xfrm>
        </p:grpSpPr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81CBA0D7-BC78-86E5-29D0-2BA6653F81BD}"/>
                </a:ext>
              </a:extLst>
            </p:cNvPr>
            <p:cNvCxnSpPr>
              <a:cxnSpLocks/>
            </p:cNvCxnSpPr>
            <p:nvPr/>
          </p:nvCxnSpPr>
          <p:spPr>
            <a:xfrm>
              <a:off x="1606367" y="5641403"/>
              <a:ext cx="581021" cy="395688"/>
            </a:xfrm>
            <a:prstGeom prst="line">
              <a:avLst/>
            </a:prstGeom>
            <a:ln w="50800">
              <a:solidFill>
                <a:srgbClr val="FF0000"/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0ADAA0C2-01AD-2DCA-F223-D0B89287A2AC}"/>
                </a:ext>
              </a:extLst>
            </p:cNvPr>
            <p:cNvSpPr/>
            <p:nvPr/>
          </p:nvSpPr>
          <p:spPr>
            <a:xfrm>
              <a:off x="1419784" y="6037091"/>
              <a:ext cx="2237815" cy="277712"/>
            </a:xfrm>
            <a:prstGeom prst="rect">
              <a:avLst/>
            </a:prstGeom>
            <a:noFill/>
            <a:ln w="3810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801724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6E9B3E6-E277-4D68-BA48-9CB43FFBD6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74C3FE-67F3-6A36-BBE0-50B7639C81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10173010" cy="1554480"/>
          </a:xfrm>
        </p:spPr>
        <p:txBody>
          <a:bodyPr anchor="ctr">
            <a:normAutofit/>
          </a:bodyPr>
          <a:lstStyle/>
          <a:p>
            <a:r>
              <a:rPr lang="en-US" sz="3400" b="1" dirty="0"/>
              <a:t>Retention and Graduation Rate Progression</a:t>
            </a:r>
            <a:r>
              <a:rPr lang="en-US" sz="3400" b="1" baseline="0" dirty="0"/>
              <a:t> all First Year Students Cohort Years 2011-2020 – Disaggregated by Race/Ethnicity </a:t>
            </a:r>
            <a:endParaRPr lang="en-US" sz="3400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Content Placeholder 14">
            <a:extLst>
              <a:ext uri="{FF2B5EF4-FFF2-40B4-BE49-F238E27FC236}">
                <a16:creationId xmlns:a16="http://schemas.microsoft.com/office/drawing/2014/main" id="{B31B20BC-C782-C3C5-6910-51025FCFFA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19785" y="6048102"/>
            <a:ext cx="9029700" cy="266700"/>
          </a:xfrm>
        </p:spPr>
      </p:pic>
      <p:pic>
        <p:nvPicPr>
          <p:cNvPr id="19" name="Picture 18" descr="A picture containing text, screenshot, number, font&#10;&#10;Description automatically generated">
            <a:extLst>
              <a:ext uri="{FF2B5EF4-FFF2-40B4-BE49-F238E27FC236}">
                <a16:creationId xmlns:a16="http://schemas.microsoft.com/office/drawing/2014/main" id="{156A0841-9CB1-F302-4D34-6B462276FB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4" y="3052736"/>
            <a:ext cx="7772400" cy="2887910"/>
          </a:xfrm>
          <a:prstGeom prst="rect">
            <a:avLst/>
          </a:prstGeom>
        </p:spPr>
      </p:pic>
      <p:pic>
        <p:nvPicPr>
          <p:cNvPr id="21" name="Picture 20" descr="A picture containing text, screenshot, number, font&#10;&#10;Description automatically generated">
            <a:extLst>
              <a:ext uri="{FF2B5EF4-FFF2-40B4-BE49-F238E27FC236}">
                <a16:creationId xmlns:a16="http://schemas.microsoft.com/office/drawing/2014/main" id="{55A558C7-78B3-2908-E9E7-56401F4B03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37216" y="3077961"/>
            <a:ext cx="3775490" cy="2873701"/>
          </a:xfrm>
          <a:prstGeom prst="rect">
            <a:avLst/>
          </a:prstGeom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id="{D26D09BA-007C-3A64-0823-EFBD267F9BB3}"/>
              </a:ext>
            </a:extLst>
          </p:cNvPr>
          <p:cNvGrpSpPr/>
          <p:nvPr/>
        </p:nvGrpSpPr>
        <p:grpSpPr>
          <a:xfrm>
            <a:off x="2312894" y="5560806"/>
            <a:ext cx="3227294" cy="753996"/>
            <a:chOff x="-1185" y="5560807"/>
            <a:chExt cx="3227294" cy="753996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0ADAA0C2-01AD-2DCA-F223-D0B89287A2AC}"/>
                </a:ext>
              </a:extLst>
            </p:cNvPr>
            <p:cNvSpPr/>
            <p:nvPr/>
          </p:nvSpPr>
          <p:spPr>
            <a:xfrm>
              <a:off x="1419785" y="6048103"/>
              <a:ext cx="1806324" cy="266700"/>
            </a:xfrm>
            <a:prstGeom prst="rect">
              <a:avLst/>
            </a:prstGeom>
            <a:noFill/>
            <a:ln w="3810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81CBA0D7-BC78-86E5-29D0-2BA6653F81BD}"/>
                </a:ext>
              </a:extLst>
            </p:cNvPr>
            <p:cNvCxnSpPr>
              <a:cxnSpLocks/>
            </p:cNvCxnSpPr>
            <p:nvPr/>
          </p:nvCxnSpPr>
          <p:spPr>
            <a:xfrm>
              <a:off x="-1185" y="5560807"/>
              <a:ext cx="1420970" cy="487296"/>
            </a:xfrm>
            <a:prstGeom prst="line">
              <a:avLst/>
            </a:prstGeom>
            <a:ln w="50800">
              <a:solidFill>
                <a:srgbClr val="FF0000"/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7366414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6E9B3E6-E277-4D68-BA48-9CB43FFBD6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74C3FE-67F3-6A36-BBE0-50B7639C81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10173010" cy="1554480"/>
          </a:xfrm>
        </p:spPr>
        <p:txBody>
          <a:bodyPr anchor="ctr">
            <a:normAutofit/>
          </a:bodyPr>
          <a:lstStyle/>
          <a:p>
            <a:r>
              <a:rPr lang="en-US" sz="3400" b="1" dirty="0"/>
              <a:t>Retention and Graduation Rate Progression</a:t>
            </a:r>
            <a:r>
              <a:rPr lang="en-US" sz="3400" b="1" baseline="0" dirty="0"/>
              <a:t> all First Year Students Cohort Years 2011-2020 – Disaggregated by Race/Ethnicity </a:t>
            </a:r>
            <a:endParaRPr lang="en-US" sz="3400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Content Placeholder 14">
            <a:extLst>
              <a:ext uri="{FF2B5EF4-FFF2-40B4-BE49-F238E27FC236}">
                <a16:creationId xmlns:a16="http://schemas.microsoft.com/office/drawing/2014/main" id="{B31B20BC-C782-C3C5-6910-51025FCFFA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19785" y="6048102"/>
            <a:ext cx="9029700" cy="266700"/>
          </a:xfrm>
        </p:spPr>
      </p:pic>
      <p:pic>
        <p:nvPicPr>
          <p:cNvPr id="19" name="Picture 18" descr="A picture containing text, screenshot, number, font&#10;&#10;Description automatically generated">
            <a:extLst>
              <a:ext uri="{FF2B5EF4-FFF2-40B4-BE49-F238E27FC236}">
                <a16:creationId xmlns:a16="http://schemas.microsoft.com/office/drawing/2014/main" id="{156A0841-9CB1-F302-4D34-6B462276FB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4" y="3052736"/>
            <a:ext cx="7772400" cy="2887910"/>
          </a:xfrm>
          <a:prstGeom prst="rect">
            <a:avLst/>
          </a:prstGeom>
        </p:spPr>
      </p:pic>
      <p:pic>
        <p:nvPicPr>
          <p:cNvPr id="21" name="Picture 20" descr="A picture containing text, screenshot, number, font&#10;&#10;Description automatically generated">
            <a:extLst>
              <a:ext uri="{FF2B5EF4-FFF2-40B4-BE49-F238E27FC236}">
                <a16:creationId xmlns:a16="http://schemas.microsoft.com/office/drawing/2014/main" id="{55A558C7-78B3-2908-E9E7-56401F4B03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37216" y="3077961"/>
            <a:ext cx="3775490" cy="2873701"/>
          </a:xfrm>
          <a:prstGeom prst="rect">
            <a:avLst/>
          </a:prstGeom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id="{D26D09BA-007C-3A64-0823-EFBD267F9BB3}"/>
              </a:ext>
            </a:extLst>
          </p:cNvPr>
          <p:cNvGrpSpPr/>
          <p:nvPr/>
        </p:nvGrpSpPr>
        <p:grpSpPr>
          <a:xfrm>
            <a:off x="2967210" y="5528251"/>
            <a:ext cx="4042025" cy="800382"/>
            <a:chOff x="-1202455" y="5514394"/>
            <a:chExt cx="4042025" cy="800382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0ADAA0C2-01AD-2DCA-F223-D0B89287A2AC}"/>
                </a:ext>
              </a:extLst>
            </p:cNvPr>
            <p:cNvSpPr/>
            <p:nvPr/>
          </p:nvSpPr>
          <p:spPr>
            <a:xfrm>
              <a:off x="1419785" y="6048103"/>
              <a:ext cx="1419785" cy="266673"/>
            </a:xfrm>
            <a:prstGeom prst="rect">
              <a:avLst/>
            </a:prstGeom>
            <a:noFill/>
            <a:ln w="3810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81CBA0D7-BC78-86E5-29D0-2BA6653F81BD}"/>
                </a:ext>
              </a:extLst>
            </p:cNvPr>
            <p:cNvCxnSpPr>
              <a:cxnSpLocks/>
            </p:cNvCxnSpPr>
            <p:nvPr/>
          </p:nvCxnSpPr>
          <p:spPr>
            <a:xfrm>
              <a:off x="-1202455" y="5514394"/>
              <a:ext cx="2622240" cy="533709"/>
            </a:xfrm>
            <a:prstGeom prst="line">
              <a:avLst/>
            </a:prstGeom>
            <a:ln w="50800">
              <a:solidFill>
                <a:srgbClr val="FF0000"/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0806388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6E9B3E6-E277-4D68-BA48-9CB43FFBD6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74C3FE-67F3-6A36-BBE0-50B7639C81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10173010" cy="1554480"/>
          </a:xfrm>
        </p:spPr>
        <p:txBody>
          <a:bodyPr anchor="ctr">
            <a:normAutofit/>
          </a:bodyPr>
          <a:lstStyle/>
          <a:p>
            <a:r>
              <a:rPr lang="en-US" sz="3400" b="1" dirty="0"/>
              <a:t>Retention and Graduation Rate Progression</a:t>
            </a:r>
            <a:r>
              <a:rPr lang="en-US" sz="3400" b="1" baseline="0" dirty="0"/>
              <a:t> all First Year Students Cohort Years 2011-2020 – Disaggregated by Race/Ethnicity </a:t>
            </a:r>
            <a:endParaRPr lang="en-US" sz="3400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Content Placeholder 14">
            <a:extLst>
              <a:ext uri="{FF2B5EF4-FFF2-40B4-BE49-F238E27FC236}">
                <a16:creationId xmlns:a16="http://schemas.microsoft.com/office/drawing/2014/main" id="{B31B20BC-C782-C3C5-6910-51025FCFFA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19785" y="6048102"/>
            <a:ext cx="9029700" cy="266700"/>
          </a:xfrm>
        </p:spPr>
      </p:pic>
      <p:pic>
        <p:nvPicPr>
          <p:cNvPr id="19" name="Picture 18" descr="A picture containing text, screenshot, number, font&#10;&#10;Description automatically generated">
            <a:extLst>
              <a:ext uri="{FF2B5EF4-FFF2-40B4-BE49-F238E27FC236}">
                <a16:creationId xmlns:a16="http://schemas.microsoft.com/office/drawing/2014/main" id="{156A0841-9CB1-F302-4D34-6B462276FB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4" y="3052736"/>
            <a:ext cx="7772400" cy="2887910"/>
          </a:xfrm>
          <a:prstGeom prst="rect">
            <a:avLst/>
          </a:prstGeom>
        </p:spPr>
      </p:pic>
      <p:pic>
        <p:nvPicPr>
          <p:cNvPr id="21" name="Picture 20" descr="A picture containing text, screenshot, number, font&#10;&#10;Description automatically generated">
            <a:extLst>
              <a:ext uri="{FF2B5EF4-FFF2-40B4-BE49-F238E27FC236}">
                <a16:creationId xmlns:a16="http://schemas.microsoft.com/office/drawing/2014/main" id="{55A558C7-78B3-2908-E9E7-56401F4B03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37216" y="3077961"/>
            <a:ext cx="3775490" cy="2873701"/>
          </a:xfrm>
          <a:prstGeom prst="rect">
            <a:avLst/>
          </a:prstGeom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id="{D26D09BA-007C-3A64-0823-EFBD267F9BB3}"/>
              </a:ext>
            </a:extLst>
          </p:cNvPr>
          <p:cNvGrpSpPr/>
          <p:nvPr/>
        </p:nvGrpSpPr>
        <p:grpSpPr>
          <a:xfrm>
            <a:off x="3343671" y="5417114"/>
            <a:ext cx="6284422" cy="911546"/>
            <a:chOff x="-2355705" y="5403257"/>
            <a:chExt cx="6284422" cy="911546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0ADAA0C2-01AD-2DCA-F223-D0B89287A2AC}"/>
                </a:ext>
              </a:extLst>
            </p:cNvPr>
            <p:cNvSpPr/>
            <p:nvPr/>
          </p:nvSpPr>
          <p:spPr>
            <a:xfrm>
              <a:off x="1419784" y="6023243"/>
              <a:ext cx="2508933" cy="291560"/>
            </a:xfrm>
            <a:prstGeom prst="rect">
              <a:avLst/>
            </a:prstGeom>
            <a:noFill/>
            <a:ln w="3810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81CBA0D7-BC78-86E5-29D0-2BA6653F81BD}"/>
                </a:ext>
              </a:extLst>
            </p:cNvPr>
            <p:cNvCxnSpPr>
              <a:cxnSpLocks/>
            </p:cNvCxnSpPr>
            <p:nvPr/>
          </p:nvCxnSpPr>
          <p:spPr>
            <a:xfrm>
              <a:off x="-2355705" y="5403257"/>
              <a:ext cx="3775490" cy="644846"/>
            </a:xfrm>
            <a:prstGeom prst="line">
              <a:avLst/>
            </a:prstGeom>
            <a:ln w="50800">
              <a:solidFill>
                <a:srgbClr val="FF0000"/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0908204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6E9B3E6-E277-4D68-BA48-9CB43FFBD6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74C3FE-67F3-6A36-BBE0-50B7639C81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10173010" cy="1554480"/>
          </a:xfrm>
        </p:spPr>
        <p:txBody>
          <a:bodyPr anchor="ctr">
            <a:normAutofit/>
          </a:bodyPr>
          <a:lstStyle/>
          <a:p>
            <a:r>
              <a:rPr lang="en-US" sz="3400" b="1" dirty="0"/>
              <a:t>Retention and Graduation Rate Progression</a:t>
            </a:r>
            <a:r>
              <a:rPr lang="en-US" sz="3400" b="1" baseline="0" dirty="0"/>
              <a:t> all First Year Students Cohort Years 2011-2020 – Disaggregated by Race/Ethnicity </a:t>
            </a:r>
            <a:endParaRPr lang="en-US" sz="3400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Content Placeholder 14">
            <a:extLst>
              <a:ext uri="{FF2B5EF4-FFF2-40B4-BE49-F238E27FC236}">
                <a16:creationId xmlns:a16="http://schemas.microsoft.com/office/drawing/2014/main" id="{B31B20BC-C782-C3C5-6910-51025FCFFA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19785" y="6048102"/>
            <a:ext cx="9029700" cy="266700"/>
          </a:xfrm>
        </p:spPr>
      </p:pic>
      <p:pic>
        <p:nvPicPr>
          <p:cNvPr id="19" name="Picture 18" descr="A picture containing text, screenshot, number, font&#10;&#10;Description automatically generated">
            <a:extLst>
              <a:ext uri="{FF2B5EF4-FFF2-40B4-BE49-F238E27FC236}">
                <a16:creationId xmlns:a16="http://schemas.microsoft.com/office/drawing/2014/main" id="{156A0841-9CB1-F302-4D34-6B462276FB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4" y="3052736"/>
            <a:ext cx="7772400" cy="2887910"/>
          </a:xfrm>
          <a:prstGeom prst="rect">
            <a:avLst/>
          </a:prstGeom>
        </p:spPr>
      </p:pic>
      <p:pic>
        <p:nvPicPr>
          <p:cNvPr id="21" name="Picture 20" descr="A picture containing text, screenshot, number, font&#10;&#10;Description automatically generated">
            <a:extLst>
              <a:ext uri="{FF2B5EF4-FFF2-40B4-BE49-F238E27FC236}">
                <a16:creationId xmlns:a16="http://schemas.microsoft.com/office/drawing/2014/main" id="{55A558C7-78B3-2908-E9E7-56401F4B03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37216" y="3077961"/>
            <a:ext cx="3775490" cy="2873701"/>
          </a:xfrm>
          <a:prstGeom prst="rect">
            <a:avLst/>
          </a:prstGeom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id="{D26D09BA-007C-3A64-0823-EFBD267F9BB3}"/>
              </a:ext>
            </a:extLst>
          </p:cNvPr>
          <p:cNvGrpSpPr/>
          <p:nvPr/>
        </p:nvGrpSpPr>
        <p:grpSpPr>
          <a:xfrm>
            <a:off x="4160136" y="5442339"/>
            <a:ext cx="6372405" cy="886321"/>
            <a:chOff x="-4161321" y="5428482"/>
            <a:chExt cx="6372405" cy="886321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0ADAA0C2-01AD-2DCA-F223-D0B89287A2AC}"/>
                </a:ext>
              </a:extLst>
            </p:cNvPr>
            <p:cNvSpPr/>
            <p:nvPr/>
          </p:nvSpPr>
          <p:spPr>
            <a:xfrm>
              <a:off x="1419785" y="6034245"/>
              <a:ext cx="791299" cy="280558"/>
            </a:xfrm>
            <a:prstGeom prst="rect">
              <a:avLst/>
            </a:prstGeom>
            <a:noFill/>
            <a:ln w="3810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81CBA0D7-BC78-86E5-29D0-2BA6653F81BD}"/>
                </a:ext>
              </a:extLst>
            </p:cNvPr>
            <p:cNvCxnSpPr>
              <a:cxnSpLocks/>
            </p:cNvCxnSpPr>
            <p:nvPr/>
          </p:nvCxnSpPr>
          <p:spPr>
            <a:xfrm>
              <a:off x="-4161321" y="5428482"/>
              <a:ext cx="5531580" cy="605763"/>
            </a:xfrm>
            <a:prstGeom prst="line">
              <a:avLst/>
            </a:prstGeom>
            <a:ln w="50800">
              <a:solidFill>
                <a:srgbClr val="FF0000"/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576630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12">
            <a:extLst>
              <a:ext uri="{FF2B5EF4-FFF2-40B4-BE49-F238E27FC236}">
                <a16:creationId xmlns:a16="http://schemas.microsoft.com/office/drawing/2014/main" id="{D6829EB7-F717-44A5-2666-4552CC80F2A3}"/>
              </a:ext>
            </a:extLst>
          </p:cNvPr>
          <p:cNvSpPr/>
          <p:nvPr/>
        </p:nvSpPr>
        <p:spPr>
          <a:xfrm rot="10800000" flipV="1">
            <a:off x="-1" y="0"/>
            <a:ext cx="3384331" cy="6886914"/>
          </a:xfrm>
          <a:custGeom>
            <a:avLst/>
            <a:gdLst/>
            <a:ahLst/>
            <a:cxnLst/>
            <a:rect l="l" t="t" r="r" b="b"/>
            <a:pathLst>
              <a:path w="1395095" h="2160904">
                <a:moveTo>
                  <a:pt x="1394917" y="0"/>
                </a:moveTo>
                <a:lnTo>
                  <a:pt x="235051" y="0"/>
                </a:lnTo>
                <a:lnTo>
                  <a:pt x="470115" y="656577"/>
                </a:lnTo>
                <a:lnTo>
                  <a:pt x="0" y="2160549"/>
                </a:lnTo>
                <a:lnTo>
                  <a:pt x="1394917" y="2160549"/>
                </a:lnTo>
                <a:lnTo>
                  <a:pt x="1394917" y="0"/>
                </a:lnTo>
                <a:close/>
              </a:path>
            </a:pathLst>
          </a:custGeom>
          <a:solidFill>
            <a:srgbClr val="F5591F"/>
          </a:solidFill>
          <a:ln>
            <a:noFill/>
          </a:ln>
        </p:spPr>
        <p:txBody>
          <a:bodyPr wrap="square" lIns="0" tIns="0" rIns="0" bIns="0" rtlCol="0" anchor="ctr"/>
          <a:lstStyle/>
          <a:p>
            <a:endParaRPr sz="4000" dirty="0">
              <a:solidFill>
                <a:srgbClr val="1F4766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CB06235-16BB-EFAF-5057-3AAAE1EA72B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07336" y="5918707"/>
            <a:ext cx="1484600" cy="69033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D719C2B-E1BD-57A3-3351-78BF08689D6A}"/>
              </a:ext>
            </a:extLst>
          </p:cNvPr>
          <p:cNvSpPr txBox="1"/>
          <p:nvPr/>
        </p:nvSpPr>
        <p:spPr>
          <a:xfrm>
            <a:off x="73572" y="1730215"/>
            <a:ext cx="208285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Nunito Sans" pitchFamily="2" charset="77"/>
                <a:cs typeface="Arial" panose="020B0604020202020204" pitchFamily="34" charset="0"/>
              </a:rPr>
              <a:t>Agenda</a:t>
            </a:r>
          </a:p>
        </p:txBody>
      </p:sp>
      <p:graphicFrame>
        <p:nvGraphicFramePr>
          <p:cNvPr id="2" name="Text Placeholder 2">
            <a:extLst>
              <a:ext uri="{FF2B5EF4-FFF2-40B4-BE49-F238E27FC236}">
                <a16:creationId xmlns:a16="http://schemas.microsoft.com/office/drawing/2014/main" id="{8C5C03FB-B844-0DC7-6D47-0DCACDE6CBC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73735096"/>
              </p:ext>
            </p:extLst>
          </p:nvPr>
        </p:nvGraphicFramePr>
        <p:xfrm>
          <a:off x="3457905" y="748170"/>
          <a:ext cx="7932338" cy="5282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569A3D0A-EB10-26FC-70FC-871D41E0B905}"/>
              </a:ext>
            </a:extLst>
          </p:cNvPr>
          <p:cNvSpPr/>
          <p:nvPr/>
        </p:nvSpPr>
        <p:spPr>
          <a:xfrm>
            <a:off x="0" y="6096000"/>
            <a:ext cx="12192000" cy="6671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0" rtlCol="0" anchor="ctr"/>
          <a:lstStyle/>
          <a:p>
            <a:r>
              <a:rPr lang="en-US" dirty="0" err="1">
                <a:solidFill>
                  <a:schemeClr val="bg1"/>
                </a:solidFill>
                <a:latin typeface="Nunito Sans" pitchFamily="2" charset="77"/>
                <a:cs typeface="Arial" panose="020B0604020202020204" pitchFamily="34" charset="0"/>
              </a:rPr>
              <a:t>gardnerinstitute.org</a:t>
            </a:r>
            <a:endParaRPr lang="en-US" dirty="0">
              <a:solidFill>
                <a:schemeClr val="bg1"/>
              </a:solidFill>
              <a:latin typeface="Nunito Sans" pitchFamily="2" charset="77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627408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6E9B3E6-E277-4D68-BA48-9CB43FFBD6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74C3FE-67F3-6A36-BBE0-50B7639C81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10173010" cy="1554480"/>
          </a:xfrm>
        </p:spPr>
        <p:txBody>
          <a:bodyPr anchor="ctr">
            <a:normAutofit/>
          </a:bodyPr>
          <a:lstStyle/>
          <a:p>
            <a:r>
              <a:rPr lang="en-US" sz="3400" b="1" dirty="0"/>
              <a:t>Retention and Graduation Rate Progression</a:t>
            </a:r>
            <a:r>
              <a:rPr lang="en-US" sz="3400" b="1" baseline="0" dirty="0"/>
              <a:t> all First Year Students Cohort Years 2011-2020 – Disaggregated by Race/Ethnicity </a:t>
            </a:r>
            <a:endParaRPr lang="en-US" sz="3400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Content Placeholder 14">
            <a:extLst>
              <a:ext uri="{FF2B5EF4-FFF2-40B4-BE49-F238E27FC236}">
                <a16:creationId xmlns:a16="http://schemas.microsoft.com/office/drawing/2014/main" id="{B31B20BC-C782-C3C5-6910-51025FCFFA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19785" y="6048102"/>
            <a:ext cx="9029700" cy="266700"/>
          </a:xfrm>
        </p:spPr>
      </p:pic>
      <p:pic>
        <p:nvPicPr>
          <p:cNvPr id="19" name="Picture 18" descr="A picture containing text, screenshot, number, font&#10;&#10;Description automatically generated">
            <a:extLst>
              <a:ext uri="{FF2B5EF4-FFF2-40B4-BE49-F238E27FC236}">
                <a16:creationId xmlns:a16="http://schemas.microsoft.com/office/drawing/2014/main" id="{156A0841-9CB1-F302-4D34-6B462276FB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4" y="3052736"/>
            <a:ext cx="7772400" cy="2887910"/>
          </a:xfrm>
          <a:prstGeom prst="rect">
            <a:avLst/>
          </a:prstGeom>
        </p:spPr>
      </p:pic>
      <p:pic>
        <p:nvPicPr>
          <p:cNvPr id="21" name="Picture 20" descr="A picture containing text, screenshot, number, font&#10;&#10;Description automatically generated">
            <a:extLst>
              <a:ext uri="{FF2B5EF4-FFF2-40B4-BE49-F238E27FC236}">
                <a16:creationId xmlns:a16="http://schemas.microsoft.com/office/drawing/2014/main" id="{55A558C7-78B3-2908-E9E7-56401F4B03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37216" y="3077961"/>
            <a:ext cx="3775490" cy="2873701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B704A3EC-0D03-11C9-548D-13CEBFB5C440}"/>
              </a:ext>
            </a:extLst>
          </p:cNvPr>
          <p:cNvGrpSpPr/>
          <p:nvPr/>
        </p:nvGrpSpPr>
        <p:grpSpPr>
          <a:xfrm>
            <a:off x="1276714" y="2518748"/>
            <a:ext cx="2312878" cy="1210570"/>
            <a:chOff x="1276714" y="2518748"/>
            <a:chExt cx="2312878" cy="1210570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0C1D6EEE-B8AB-1162-84E8-B7E6B33742B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608405" y="3077961"/>
              <a:ext cx="0" cy="638306"/>
            </a:xfrm>
            <a:prstGeom prst="line">
              <a:avLst/>
            </a:prstGeom>
            <a:ln w="50800">
              <a:solidFill>
                <a:srgbClr val="000000"/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CE96AEC6-C204-E42E-2820-8132C59255B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173181" y="3091012"/>
              <a:ext cx="0" cy="638306"/>
            </a:xfrm>
            <a:prstGeom prst="line">
              <a:avLst/>
            </a:prstGeom>
            <a:ln w="50800">
              <a:solidFill>
                <a:srgbClr val="000000"/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B7F7B5F4-A60F-1EE4-52CB-DBCA742BD18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356509" y="3077961"/>
              <a:ext cx="0" cy="638306"/>
            </a:xfrm>
            <a:prstGeom prst="line">
              <a:avLst/>
            </a:prstGeom>
            <a:ln w="50800">
              <a:solidFill>
                <a:srgbClr val="000000"/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2E2CFD19-1CAF-1E03-6523-D308F4A853CA}"/>
                </a:ext>
              </a:extLst>
            </p:cNvPr>
            <p:cNvSpPr txBox="1"/>
            <p:nvPr/>
          </p:nvSpPr>
          <p:spPr>
            <a:xfrm>
              <a:off x="1276714" y="2518748"/>
              <a:ext cx="2312878" cy="584775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tx1">
                      <a:lumMod val="50000"/>
                    </a:schemeClr>
                  </a:solidFill>
                </a:rPr>
                <a:t>Approximately 45% Not at Original Institution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463EF51A-75E6-4A6A-6B3B-84C3ED913B68}"/>
              </a:ext>
            </a:extLst>
          </p:cNvPr>
          <p:cNvGrpSpPr/>
          <p:nvPr/>
        </p:nvGrpSpPr>
        <p:grpSpPr>
          <a:xfrm>
            <a:off x="5000759" y="2508069"/>
            <a:ext cx="2312878" cy="1210570"/>
            <a:chOff x="1276714" y="2518748"/>
            <a:chExt cx="2312878" cy="1210570"/>
          </a:xfrm>
        </p:grpSpPr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5FA33837-8F6E-05FC-D02D-D8D3D82FA8D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356509" y="3077961"/>
              <a:ext cx="0" cy="638306"/>
            </a:xfrm>
            <a:prstGeom prst="line">
              <a:avLst/>
            </a:prstGeom>
            <a:ln w="50800">
              <a:solidFill>
                <a:srgbClr val="000000"/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A01B4D11-F183-DA0E-F574-9A8B9C512B2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173181" y="3091012"/>
              <a:ext cx="0" cy="638306"/>
            </a:xfrm>
            <a:prstGeom prst="line">
              <a:avLst/>
            </a:prstGeom>
            <a:ln w="50800">
              <a:solidFill>
                <a:srgbClr val="000000"/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53A99070-50FB-7202-2071-0AAF615101B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608405" y="3077961"/>
              <a:ext cx="0" cy="638306"/>
            </a:xfrm>
            <a:prstGeom prst="line">
              <a:avLst/>
            </a:prstGeom>
            <a:ln w="50800">
              <a:solidFill>
                <a:srgbClr val="000000"/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ACC7351B-1ECF-EF11-0976-2362D62FC711}"/>
                </a:ext>
              </a:extLst>
            </p:cNvPr>
            <p:cNvSpPr txBox="1"/>
            <p:nvPr/>
          </p:nvSpPr>
          <p:spPr>
            <a:xfrm>
              <a:off x="1276714" y="2518748"/>
              <a:ext cx="2312878" cy="584775"/>
            </a:xfrm>
            <a:prstGeom prst="rect">
              <a:avLst/>
            </a:prstGeom>
            <a:solidFill>
              <a:schemeClr val="bg2"/>
            </a:solidFill>
            <a:ln w="25400"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tx1">
                      <a:lumMod val="50000"/>
                    </a:schemeClr>
                  </a:solidFill>
                </a:rPr>
                <a:t>Approximately 62% Not at Original Institution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5E6D2B9-DC14-A59C-8090-085FA87B77D3}"/>
              </a:ext>
            </a:extLst>
          </p:cNvPr>
          <p:cNvGrpSpPr/>
          <p:nvPr/>
        </p:nvGrpSpPr>
        <p:grpSpPr>
          <a:xfrm>
            <a:off x="8590351" y="2516739"/>
            <a:ext cx="2312878" cy="1210570"/>
            <a:chOff x="1276714" y="2518748"/>
            <a:chExt cx="2312878" cy="1210570"/>
          </a:xfrm>
        </p:grpSpPr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24BA9B4E-798D-B81B-5BD1-87FA8789DE9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356509" y="3077961"/>
              <a:ext cx="0" cy="638306"/>
            </a:xfrm>
            <a:prstGeom prst="line">
              <a:avLst/>
            </a:prstGeom>
            <a:ln w="50800">
              <a:solidFill>
                <a:srgbClr val="000000"/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2019F811-0F51-1A03-E3CF-C07EC5235CE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173181" y="3091012"/>
              <a:ext cx="0" cy="638306"/>
            </a:xfrm>
            <a:prstGeom prst="line">
              <a:avLst/>
            </a:prstGeom>
            <a:ln w="50800">
              <a:solidFill>
                <a:srgbClr val="000000"/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0A4EF001-A0E4-67D2-3E22-A7D58086CBA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608405" y="3077961"/>
              <a:ext cx="0" cy="638306"/>
            </a:xfrm>
            <a:prstGeom prst="line">
              <a:avLst/>
            </a:prstGeom>
            <a:ln w="50800">
              <a:solidFill>
                <a:srgbClr val="000000"/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C1F19EDF-FB18-3CC0-5367-5D91487EBC15}"/>
                </a:ext>
              </a:extLst>
            </p:cNvPr>
            <p:cNvSpPr txBox="1"/>
            <p:nvPr/>
          </p:nvSpPr>
          <p:spPr>
            <a:xfrm>
              <a:off x="1276714" y="2518748"/>
              <a:ext cx="2312878" cy="830997"/>
            </a:xfrm>
            <a:prstGeom prst="rect">
              <a:avLst/>
            </a:prstGeom>
            <a:solidFill>
              <a:schemeClr val="bg2"/>
            </a:solidFill>
            <a:ln w="25400"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tx1">
                      <a:lumMod val="50000"/>
                    </a:schemeClr>
                  </a:solidFill>
                </a:rPr>
                <a:t>Approximately 75% Did Not Graduate from  Original Institution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F9AEFAC1-27C7-247F-67E0-93797E46C3FD}"/>
              </a:ext>
            </a:extLst>
          </p:cNvPr>
          <p:cNvGrpSpPr/>
          <p:nvPr/>
        </p:nvGrpSpPr>
        <p:grpSpPr>
          <a:xfrm>
            <a:off x="8590351" y="948042"/>
            <a:ext cx="2312878" cy="1568697"/>
            <a:chOff x="1276714" y="2518748"/>
            <a:chExt cx="2312878" cy="1568697"/>
          </a:xfrm>
        </p:grpSpPr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CBC30141-9D39-F8D9-1237-7CCC3FBCC376}"/>
                </a:ext>
              </a:extLst>
            </p:cNvPr>
            <p:cNvCxnSpPr>
              <a:cxnSpLocks/>
              <a:stCxn id="35" idx="0"/>
            </p:cNvCxnSpPr>
            <p:nvPr/>
          </p:nvCxnSpPr>
          <p:spPr>
            <a:xfrm flipV="1">
              <a:off x="2433153" y="3124033"/>
              <a:ext cx="0" cy="963412"/>
            </a:xfrm>
            <a:prstGeom prst="line">
              <a:avLst/>
            </a:prstGeom>
            <a:ln w="50800">
              <a:solidFill>
                <a:srgbClr val="000000"/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681F544F-3337-ADF8-D117-B355F4610B97}"/>
                </a:ext>
              </a:extLst>
            </p:cNvPr>
            <p:cNvSpPr txBox="1"/>
            <p:nvPr/>
          </p:nvSpPr>
          <p:spPr>
            <a:xfrm>
              <a:off x="1276714" y="2518748"/>
              <a:ext cx="2312878" cy="830997"/>
            </a:xfrm>
            <a:prstGeom prst="rect">
              <a:avLst/>
            </a:prstGeom>
            <a:solidFill>
              <a:schemeClr val="bg2"/>
            </a:solidFill>
            <a:ln w="25400"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tx1">
                      <a:lumMod val="50000"/>
                    </a:schemeClr>
                  </a:solidFill>
                </a:rPr>
                <a:t>84% of loss occurred during Foundational Postsecondary </a:t>
              </a:r>
              <a:r>
                <a:rPr lang="en-US" sz="1600" b="1" dirty="0" err="1">
                  <a:solidFill>
                    <a:schemeClr val="tx1">
                      <a:lumMod val="50000"/>
                    </a:schemeClr>
                  </a:solidFill>
                </a:rPr>
                <a:t>Exper</a:t>
              </a:r>
              <a:r>
                <a:rPr lang="en-US" sz="1600" b="1" dirty="0">
                  <a:solidFill>
                    <a:schemeClr val="tx1">
                      <a:lumMod val="50000"/>
                    </a:schemeClr>
                  </a:solidFill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69118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74C3FE-67F3-6A36-BBE0-50B7639C81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10173010" cy="1554480"/>
          </a:xfrm>
        </p:spPr>
        <p:txBody>
          <a:bodyPr anchor="ctr">
            <a:normAutofit/>
          </a:bodyPr>
          <a:lstStyle/>
          <a:p>
            <a:r>
              <a:rPr lang="en-US" sz="3400" b="1" dirty="0"/>
              <a:t>Retention and Graduation Rate Progression</a:t>
            </a:r>
            <a:r>
              <a:rPr lang="en-US" sz="3400" b="1" baseline="0" dirty="0"/>
              <a:t> all First Year Students Cohort Years 2011-2020 – Disaggregated by Race/Ethnicity </a:t>
            </a:r>
            <a:endParaRPr lang="en-US" sz="3400" dirty="0"/>
          </a:p>
        </p:txBody>
      </p:sp>
      <p:pic>
        <p:nvPicPr>
          <p:cNvPr id="15" name="Content Placeholder 14">
            <a:extLst>
              <a:ext uri="{FF2B5EF4-FFF2-40B4-BE49-F238E27FC236}">
                <a16:creationId xmlns:a16="http://schemas.microsoft.com/office/drawing/2014/main" id="{B31B20BC-C782-C3C5-6910-51025FCFFA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19785" y="6048102"/>
            <a:ext cx="9029700" cy="266700"/>
          </a:xfrm>
        </p:spPr>
      </p:pic>
      <p:pic>
        <p:nvPicPr>
          <p:cNvPr id="19" name="Picture 18" descr="A picture containing text, screenshot, number, font&#10;&#10;Description automatically generated">
            <a:extLst>
              <a:ext uri="{FF2B5EF4-FFF2-40B4-BE49-F238E27FC236}">
                <a16:creationId xmlns:a16="http://schemas.microsoft.com/office/drawing/2014/main" id="{156A0841-9CB1-F302-4D34-6B462276FB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4" y="3052736"/>
            <a:ext cx="7772400" cy="2887910"/>
          </a:xfrm>
          <a:prstGeom prst="rect">
            <a:avLst/>
          </a:prstGeom>
        </p:spPr>
      </p:pic>
      <p:pic>
        <p:nvPicPr>
          <p:cNvPr id="21" name="Picture 20" descr="A picture containing text, screenshot, number, font&#10;&#10;Description automatically generated">
            <a:extLst>
              <a:ext uri="{FF2B5EF4-FFF2-40B4-BE49-F238E27FC236}">
                <a16:creationId xmlns:a16="http://schemas.microsoft.com/office/drawing/2014/main" id="{55A558C7-78B3-2908-E9E7-56401F4B03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37216" y="3077961"/>
            <a:ext cx="3775490" cy="2873701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C1F19EDF-FB18-3CC0-5367-5D91487EBC15}"/>
              </a:ext>
            </a:extLst>
          </p:cNvPr>
          <p:cNvSpPr txBox="1"/>
          <p:nvPr/>
        </p:nvSpPr>
        <p:spPr>
          <a:xfrm>
            <a:off x="2481500" y="775501"/>
            <a:ext cx="7297271" cy="2062103"/>
          </a:xfrm>
          <a:prstGeom prst="rect">
            <a:avLst/>
          </a:prstGeom>
          <a:solidFill>
            <a:schemeClr val="bg2"/>
          </a:solidFill>
          <a:ln w="25400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tx1">
                    <a:lumMod val="50000"/>
                  </a:schemeClr>
                </a:solidFill>
              </a:rPr>
              <a:t> Overall Percentage of Attrition During the Foundational Postsecondary Experience </a:t>
            </a:r>
          </a:p>
          <a:p>
            <a:endParaRPr lang="en-US" sz="1600" b="1" dirty="0">
              <a:solidFill>
                <a:schemeClr val="tx1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tx1">
                    <a:lumMod val="50000"/>
                  </a:schemeClr>
                </a:solidFill>
              </a:rPr>
              <a:t>85.6% of American Indian / Alaska Native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tx1">
                    <a:lumMod val="50000"/>
                  </a:schemeClr>
                </a:solidFill>
              </a:rPr>
              <a:t>80% of Black / African American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tx1">
                    <a:lumMod val="50000"/>
                  </a:schemeClr>
                </a:solidFill>
              </a:rPr>
              <a:t>77% of Hispanic / Latinx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tx1">
                    <a:lumMod val="50000"/>
                  </a:schemeClr>
                </a:solidFill>
              </a:rPr>
              <a:t>84% of Native Hawaiian / Other Pacific Islander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tx1">
                    <a:lumMod val="50000"/>
                  </a:schemeClr>
                </a:solidFill>
              </a:rPr>
              <a:t>76.6% of White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b="1" dirty="0">
              <a:solidFill>
                <a:schemeClr val="tx1">
                  <a:lumMod val="50000"/>
                </a:schemeClr>
              </a:solidFill>
            </a:endParaRP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C9645F70-029B-4F69-5D3B-F027A9F0322C}"/>
              </a:ext>
            </a:extLst>
          </p:cNvPr>
          <p:cNvGrpSpPr/>
          <p:nvPr/>
        </p:nvGrpSpPr>
        <p:grpSpPr>
          <a:xfrm>
            <a:off x="4105835" y="2949916"/>
            <a:ext cx="6884894" cy="958696"/>
            <a:chOff x="4105835" y="2949916"/>
            <a:chExt cx="6884894" cy="958696"/>
          </a:xfrm>
        </p:grpSpPr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2070F5D0-1E58-4B3F-1041-642D07845E6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091074" y="3179108"/>
              <a:ext cx="3899655" cy="518286"/>
            </a:xfrm>
            <a:prstGeom prst="line">
              <a:avLst/>
            </a:prstGeom>
            <a:ln w="50800">
              <a:solidFill>
                <a:srgbClr val="000000"/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FC67A0C2-F951-3820-462A-3B6BC5A5E30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091074" y="3534691"/>
              <a:ext cx="322732" cy="276688"/>
            </a:xfrm>
            <a:prstGeom prst="line">
              <a:avLst/>
            </a:prstGeom>
            <a:ln w="50800">
              <a:solidFill>
                <a:srgbClr val="000000"/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1B6A3930-4C8A-0774-B872-983994513F5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105835" y="3429000"/>
              <a:ext cx="842683" cy="479612"/>
            </a:xfrm>
            <a:prstGeom prst="line">
              <a:avLst/>
            </a:prstGeom>
            <a:ln w="50800">
              <a:solidFill>
                <a:srgbClr val="000000"/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49B267D-6C8F-1091-9544-C6D91F590563}"/>
                </a:ext>
              </a:extLst>
            </p:cNvPr>
            <p:cNvSpPr txBox="1"/>
            <p:nvPr/>
          </p:nvSpPr>
          <p:spPr>
            <a:xfrm>
              <a:off x="4778196" y="2949916"/>
              <a:ext cx="2312878" cy="584775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tx1">
                      <a:lumMod val="50000"/>
                    </a:schemeClr>
                  </a:solidFill>
                </a:rPr>
                <a:t>White Student Retention and Graduation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59006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56E9B3E6-E277-4D68-BA48-9CB43FFBD6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" name="Rectangle 29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74C3FE-67F3-6A36-BBE0-50B7639C81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10173010" cy="1554480"/>
          </a:xfrm>
        </p:spPr>
        <p:txBody>
          <a:bodyPr anchor="ctr">
            <a:normAutofit/>
          </a:bodyPr>
          <a:lstStyle/>
          <a:p>
            <a:r>
              <a:rPr lang="en-US" sz="3400" b="1" dirty="0"/>
              <a:t>Retention and Graduation Rate Progression</a:t>
            </a:r>
            <a:r>
              <a:rPr lang="en-US" sz="3400" b="1" baseline="0" dirty="0"/>
              <a:t> all First Year Students Cohort Years 2011-2020 – Disaggregated by Pell and First-Generation Statuses </a:t>
            </a:r>
            <a:endParaRPr lang="en-US" sz="3400" dirty="0"/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FF0B27E7-4F40-FF0F-3BD2-0B2EB7B5412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27574060"/>
              </p:ext>
            </p:extLst>
          </p:nvPr>
        </p:nvGraphicFramePr>
        <p:xfrm>
          <a:off x="904602" y="3017519"/>
          <a:ext cx="10378440" cy="32099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6" name="Group 5">
            <a:extLst>
              <a:ext uri="{FF2B5EF4-FFF2-40B4-BE49-F238E27FC236}">
                <a16:creationId xmlns:a16="http://schemas.microsoft.com/office/drawing/2014/main" id="{54327C58-7C2F-F804-FD24-81542330738A}"/>
              </a:ext>
            </a:extLst>
          </p:cNvPr>
          <p:cNvGrpSpPr/>
          <p:nvPr/>
        </p:nvGrpSpPr>
        <p:grpSpPr>
          <a:xfrm>
            <a:off x="2310888" y="5136556"/>
            <a:ext cx="4643894" cy="976706"/>
            <a:chOff x="-2355705" y="5403257"/>
            <a:chExt cx="4643894" cy="976706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052FA4B-849E-111F-0683-EC137B2D1891}"/>
                </a:ext>
              </a:extLst>
            </p:cNvPr>
            <p:cNvSpPr/>
            <p:nvPr/>
          </p:nvSpPr>
          <p:spPr>
            <a:xfrm>
              <a:off x="881903" y="6194679"/>
              <a:ext cx="1406286" cy="185284"/>
            </a:xfrm>
            <a:prstGeom prst="rect">
              <a:avLst/>
            </a:prstGeom>
            <a:noFill/>
            <a:ln w="381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6D4D1130-4ACE-AE7F-66A6-2D328A04ABA3}"/>
                </a:ext>
              </a:extLst>
            </p:cNvPr>
            <p:cNvCxnSpPr>
              <a:cxnSpLocks/>
            </p:cNvCxnSpPr>
            <p:nvPr/>
          </p:nvCxnSpPr>
          <p:spPr>
            <a:xfrm>
              <a:off x="-2355705" y="5403257"/>
              <a:ext cx="3237607" cy="791422"/>
            </a:xfrm>
            <a:prstGeom prst="line">
              <a:avLst/>
            </a:prstGeom>
            <a:ln w="50800">
              <a:solidFill>
                <a:srgbClr val="000000"/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5006520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56E9B3E6-E277-4D68-BA48-9CB43FFBD6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0" name="Rectangle 29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74C3FE-67F3-6A36-BBE0-50B7639C81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10173010" cy="1554480"/>
          </a:xfrm>
        </p:spPr>
        <p:txBody>
          <a:bodyPr anchor="ctr">
            <a:normAutofit/>
          </a:bodyPr>
          <a:lstStyle/>
          <a:p>
            <a:r>
              <a:rPr lang="en-US" sz="3400" b="1" dirty="0"/>
              <a:t>Retention and Graduation Rate Progression</a:t>
            </a:r>
            <a:r>
              <a:rPr lang="en-US" sz="3400" b="1" baseline="0" dirty="0"/>
              <a:t> all First Year Students Cohort Years 2011-2020 – Disaggregated by Pell and First-Generation Statuses </a:t>
            </a:r>
            <a:endParaRPr lang="en-US" sz="3400" dirty="0"/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FF0B27E7-4F40-FF0F-3BD2-0B2EB7B5412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06987418"/>
              </p:ext>
            </p:extLst>
          </p:nvPr>
        </p:nvGraphicFramePr>
        <p:xfrm>
          <a:off x="904602" y="3017519"/>
          <a:ext cx="10378440" cy="32099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6" name="Group 5">
            <a:extLst>
              <a:ext uri="{FF2B5EF4-FFF2-40B4-BE49-F238E27FC236}">
                <a16:creationId xmlns:a16="http://schemas.microsoft.com/office/drawing/2014/main" id="{54327C58-7C2F-F804-FD24-81542330738A}"/>
              </a:ext>
            </a:extLst>
          </p:cNvPr>
          <p:cNvGrpSpPr/>
          <p:nvPr/>
        </p:nvGrpSpPr>
        <p:grpSpPr>
          <a:xfrm>
            <a:off x="2832847" y="5181600"/>
            <a:ext cx="5127812" cy="931662"/>
            <a:chOff x="-3142593" y="5448301"/>
            <a:chExt cx="5127812" cy="931662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052FA4B-849E-111F-0683-EC137B2D1891}"/>
                </a:ext>
              </a:extLst>
            </p:cNvPr>
            <p:cNvSpPr/>
            <p:nvPr/>
          </p:nvSpPr>
          <p:spPr>
            <a:xfrm>
              <a:off x="881903" y="6194679"/>
              <a:ext cx="1103316" cy="185284"/>
            </a:xfrm>
            <a:prstGeom prst="rect">
              <a:avLst/>
            </a:prstGeom>
            <a:noFill/>
            <a:ln w="381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6D4D1130-4ACE-AE7F-66A6-2D328A04ABA3}"/>
                </a:ext>
              </a:extLst>
            </p:cNvPr>
            <p:cNvCxnSpPr>
              <a:cxnSpLocks/>
            </p:cNvCxnSpPr>
            <p:nvPr/>
          </p:nvCxnSpPr>
          <p:spPr>
            <a:xfrm>
              <a:off x="-3142593" y="5448301"/>
              <a:ext cx="4024495" cy="746378"/>
            </a:xfrm>
            <a:prstGeom prst="line">
              <a:avLst/>
            </a:prstGeom>
            <a:ln w="50800">
              <a:solidFill>
                <a:srgbClr val="000000"/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5227970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56E9B3E6-E277-4D68-BA48-9CB43FFBD6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0" name="Rectangle 29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74C3FE-67F3-6A36-BBE0-50B7639C81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10173010" cy="1554480"/>
          </a:xfrm>
        </p:spPr>
        <p:txBody>
          <a:bodyPr anchor="ctr">
            <a:normAutofit/>
          </a:bodyPr>
          <a:lstStyle/>
          <a:p>
            <a:r>
              <a:rPr lang="en-US" sz="3400" b="1" dirty="0"/>
              <a:t>Retention and Graduation Rate Progression</a:t>
            </a:r>
            <a:r>
              <a:rPr lang="en-US" sz="3400" b="1" baseline="0" dirty="0"/>
              <a:t> all First Year Students Cohort Years 2011-2020 – Disaggregated by Pell and First-Generation Statuses </a:t>
            </a:r>
            <a:endParaRPr lang="en-US" sz="3400" dirty="0"/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FF0B27E7-4F40-FF0F-3BD2-0B2EB7B5412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80874458"/>
              </p:ext>
            </p:extLst>
          </p:nvPr>
        </p:nvGraphicFramePr>
        <p:xfrm>
          <a:off x="904602" y="3017519"/>
          <a:ext cx="10378440" cy="32099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E804A0B3-B002-BF57-B07E-CDFCBCF98D7F}"/>
              </a:ext>
            </a:extLst>
          </p:cNvPr>
          <p:cNvSpPr txBox="1"/>
          <p:nvPr/>
        </p:nvSpPr>
        <p:spPr>
          <a:xfrm>
            <a:off x="2642864" y="1857522"/>
            <a:ext cx="7297271" cy="1323439"/>
          </a:xfrm>
          <a:prstGeom prst="rect">
            <a:avLst/>
          </a:prstGeom>
          <a:solidFill>
            <a:schemeClr val="bg2"/>
          </a:solidFill>
          <a:ln w="25400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tx1">
                    <a:lumMod val="50000"/>
                  </a:schemeClr>
                </a:solidFill>
              </a:rPr>
              <a:t> Overall Percentage of Attrition During the Foundational Postsecondary Experience </a:t>
            </a:r>
          </a:p>
          <a:p>
            <a:endParaRPr lang="en-US" sz="1600" b="1" dirty="0">
              <a:solidFill>
                <a:schemeClr val="tx1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tx1">
                    <a:lumMod val="50000"/>
                  </a:schemeClr>
                </a:solidFill>
              </a:rPr>
              <a:t>74.0% First Generation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tx1">
                    <a:lumMod val="50000"/>
                  </a:schemeClr>
                </a:solidFill>
              </a:rPr>
              <a:t>80.1% of Pell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b="1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3611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5" name="Rectangle 44">
            <a:extLst>
              <a:ext uri="{FF2B5EF4-FFF2-40B4-BE49-F238E27FC236}">
                <a16:creationId xmlns:a16="http://schemas.microsoft.com/office/drawing/2014/main" id="{7B831B6F-405A-4B47-B9BB-5CA88F2858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A notepad with a pen on it&#10;&#10;Description automatically generated with low confidence">
            <a:extLst>
              <a:ext uri="{FF2B5EF4-FFF2-40B4-BE49-F238E27FC236}">
                <a16:creationId xmlns:a16="http://schemas.microsoft.com/office/drawing/2014/main" id="{4A88230C-086F-A4BD-C829-50492E10EF6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630936" y="716799"/>
            <a:ext cx="5458968" cy="5424401"/>
          </a:xfrm>
          <a:prstGeom prst="rect">
            <a:avLst/>
          </a:prstGeom>
        </p:spPr>
      </p:pic>
      <p:sp>
        <p:nvSpPr>
          <p:cNvPr id="47" name="sketch line">
            <a:extLst>
              <a:ext uri="{FF2B5EF4-FFF2-40B4-BE49-F238E27FC236}">
                <a16:creationId xmlns:a16="http://schemas.microsoft.com/office/drawing/2014/main" id="{953EE71A-6488-4203-A7C4-77102FD0DC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3912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698CF6A-A040-59D0-4173-92972285F748}"/>
              </a:ext>
            </a:extLst>
          </p:cNvPr>
          <p:cNvSpPr txBox="1"/>
          <p:nvPr/>
        </p:nvSpPr>
        <p:spPr>
          <a:xfrm>
            <a:off x="6739128" y="2664886"/>
            <a:ext cx="4818888" cy="355078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28575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1F47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Race/Ethnicity</a:t>
            </a:r>
            <a:r>
              <a:rPr kumimoji="0" lang="en-US" sz="2200" b="1" i="0" u="none" strike="noStrike" kern="1200" cap="none" spc="0" normalizeH="0" noProof="0" dirty="0">
                <a:ln>
                  <a:noFill/>
                </a:ln>
                <a:solidFill>
                  <a:srgbClr val="1F47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Matters</a:t>
            </a:r>
          </a:p>
          <a:p>
            <a:pPr marL="28575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200" b="1" dirty="0">
                <a:solidFill>
                  <a:srgbClr val="1F4766"/>
                </a:solidFill>
                <a:latin typeface="Calibri" panose="020F0502020204030204"/>
              </a:rPr>
              <a:t>Family </a:t>
            </a:r>
            <a:r>
              <a:rPr kumimoji="0" lang="en-US" sz="2200" b="1" i="0" u="none" strike="noStrike" kern="1200" cap="none" spc="0" normalizeH="0" noProof="0" dirty="0">
                <a:ln>
                  <a:noFill/>
                </a:ln>
                <a:solidFill>
                  <a:srgbClr val="1F47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Income Matters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200" b="1" dirty="0">
                <a:solidFill>
                  <a:srgbClr val="1F4766"/>
                </a:solidFill>
              </a:rPr>
              <a:t>Starting Out Strong in the Foundational Postsecondary Experience Equates to Finishing Strong(er) 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rgbClr val="1F476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rgbClr val="1F476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rgbClr val="1F476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1F476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41C7759-1889-5BC7-FD7D-ABFC2C711CE9}"/>
              </a:ext>
            </a:extLst>
          </p:cNvPr>
          <p:cNvGrpSpPr/>
          <p:nvPr/>
        </p:nvGrpSpPr>
        <p:grpSpPr>
          <a:xfrm>
            <a:off x="0" y="5918707"/>
            <a:ext cx="12192000" cy="844402"/>
            <a:chOff x="0" y="5918707"/>
            <a:chExt cx="12192000" cy="844402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32814273-CDE2-880F-CD4F-C894C29E1886}"/>
                </a:ext>
              </a:extLst>
            </p:cNvPr>
            <p:cNvSpPr/>
            <p:nvPr/>
          </p:nvSpPr>
          <p:spPr>
            <a:xfrm>
              <a:off x="0" y="6096000"/>
              <a:ext cx="12192000" cy="66710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F4766"/>
                  </a:solidFill>
                  <a:effectLst/>
                  <a:uLnTx/>
                  <a:uFillTx/>
                  <a:latin typeface="Nunito Sans" pitchFamily="2" charset="77"/>
                  <a:ea typeface="+mn-ea"/>
                  <a:cs typeface="Arial" panose="020B0604020202020204" pitchFamily="34" charset="0"/>
                </a:rPr>
                <a:t>gardnerinstitute.org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F4766"/>
                </a:solidFill>
                <a:effectLst/>
                <a:uLnTx/>
                <a:uFillTx/>
                <a:latin typeface="Nunito Sans" pitchFamily="2" charset="77"/>
                <a:ea typeface="+mn-ea"/>
                <a:cs typeface="Arial" panose="020B0604020202020204" pitchFamily="34" charset="0"/>
              </a:endParaRPr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57802AFA-2786-12E1-1515-3ADDEFAF385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507336" y="5918707"/>
              <a:ext cx="1484600" cy="69033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97604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0" name="Rectangle 39">
            <a:extLst>
              <a:ext uri="{FF2B5EF4-FFF2-40B4-BE49-F238E27FC236}">
                <a16:creationId xmlns:a16="http://schemas.microsoft.com/office/drawing/2014/main" id="{9A724DBA-D2D9-471E-8ED7-2015DDD950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08980754-6F4B-43C9-B9BE-127B6BED65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546413" y="215201"/>
            <a:ext cx="740664" cy="1183349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0234" y="354959"/>
            <a:ext cx="6184973" cy="59152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Close-up of a dictionary page with a word reconsider&#10;&#10;Description automatically generated with medium confidence">
            <a:extLst>
              <a:ext uri="{FF2B5EF4-FFF2-40B4-BE49-F238E27FC236}">
                <a16:creationId xmlns:a16="http://schemas.microsoft.com/office/drawing/2014/main" id="{41437FE2-2688-1DDE-308F-BD56219F50F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6244" y="1434214"/>
            <a:ext cx="5628018" cy="3756702"/>
          </a:xfrm>
          <a:prstGeom prst="rect">
            <a:avLst/>
          </a:prstGeom>
        </p:spPr>
      </p:pic>
      <p:sp>
        <p:nvSpPr>
          <p:cNvPr id="46" name="Rectangle 45">
            <a:extLst>
              <a:ext uri="{FF2B5EF4-FFF2-40B4-BE49-F238E27FC236}">
                <a16:creationId xmlns:a16="http://schemas.microsoft.com/office/drawing/2014/main" id="{169CC832-2974-4E8D-90ED-3E2941BA7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277786" y="1944913"/>
            <a:ext cx="40233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F543CDE-D6FC-2646-3FBB-CC04EF14C229}"/>
              </a:ext>
            </a:extLst>
          </p:cNvPr>
          <p:cNvSpPr txBox="1"/>
          <p:nvPr/>
        </p:nvSpPr>
        <p:spPr>
          <a:xfrm>
            <a:off x="7046363" y="2023078"/>
            <a:ext cx="4594479" cy="35119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Nunito Sans" pitchFamily="2" charset="77"/>
              </a:rPr>
              <a:t>Approximately 75% of all attrition occurs during the Foundational Postsecondary Experience (FPE)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Nunito Sans" pitchFamily="2" charset="77"/>
              </a:rPr>
              <a:t>An Equity Imperative – the Vast Majority of Students of Color and Low-Income Students Who Do Not Finish Leave During the Foundational Postsecondary Experience </a:t>
            </a:r>
          </a:p>
          <a:p>
            <a:pPr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Nunito Sans" pitchFamily="2" charset="77"/>
              </a:rPr>
              <a:t>The First Year Absolutely Matters</a:t>
            </a:r>
          </a:p>
          <a:p>
            <a:pPr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Nunito Sans" pitchFamily="2" charset="77"/>
              </a:rPr>
              <a:t>But So Does the Second Year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Nunito Sans" pitchFamily="2" charset="77"/>
              </a:rPr>
              <a:t>The Two Experiences Must Be Considered Collectively – as the Foundational Postsecondary Experience 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55222F96-971A-4F90-B841-6BAB416C7A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677179" y="6053360"/>
            <a:ext cx="740664" cy="1541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399EDC0-E7EF-B636-84A1-8776C5CE8ADA}"/>
              </a:ext>
            </a:extLst>
          </p:cNvPr>
          <p:cNvSpPr txBox="1"/>
          <p:nvPr/>
        </p:nvSpPr>
        <p:spPr>
          <a:xfrm>
            <a:off x="6813176" y="1222532"/>
            <a:ext cx="50203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>
                    <a:lumMod val="10000"/>
                  </a:schemeClr>
                </a:solidFill>
                <a:latin typeface="Nunito Sans" pitchFamily="2" charset="77"/>
              </a:rPr>
              <a:t>Reconsider &amp; Revise Action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966479A-8613-7466-656A-B58A7A515452}"/>
              </a:ext>
            </a:extLst>
          </p:cNvPr>
          <p:cNvGrpSpPr/>
          <p:nvPr/>
        </p:nvGrpSpPr>
        <p:grpSpPr>
          <a:xfrm>
            <a:off x="0" y="5918707"/>
            <a:ext cx="12192000" cy="844402"/>
            <a:chOff x="0" y="5918707"/>
            <a:chExt cx="12192000" cy="844402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C30971A-F7ED-959A-59D3-46890FF46C0B}"/>
                </a:ext>
              </a:extLst>
            </p:cNvPr>
            <p:cNvSpPr/>
            <p:nvPr/>
          </p:nvSpPr>
          <p:spPr>
            <a:xfrm>
              <a:off x="0" y="6096000"/>
              <a:ext cx="12192000" cy="66710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F4766"/>
                  </a:solidFill>
                  <a:effectLst/>
                  <a:uLnTx/>
                  <a:uFillTx/>
                  <a:latin typeface="Nunito Sans" pitchFamily="2" charset="77"/>
                  <a:ea typeface="+mn-ea"/>
                  <a:cs typeface="Arial" panose="020B0604020202020204" pitchFamily="34" charset="0"/>
                </a:rPr>
                <a:t>gardnerinstitute.org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F4766"/>
                </a:solidFill>
                <a:effectLst/>
                <a:uLnTx/>
                <a:uFillTx/>
                <a:latin typeface="Nunito Sans" pitchFamily="2" charset="77"/>
                <a:ea typeface="+mn-ea"/>
                <a:cs typeface="Arial" panose="020B0604020202020204" pitchFamily="34" charset="0"/>
              </a:endParaRPr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187E040E-12FB-C635-6642-4D4DC2ABB7D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507336" y="5918707"/>
              <a:ext cx="1484600" cy="69033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58440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wooden blocks with letters&#10;&#10;Description automatically generated with low confidence">
            <a:extLst>
              <a:ext uri="{FF2B5EF4-FFF2-40B4-BE49-F238E27FC236}">
                <a16:creationId xmlns:a16="http://schemas.microsoft.com/office/drawing/2014/main" id="{A3D2740E-6B6F-1059-CCD6-71C70B2A9ED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06751" y="406400"/>
            <a:ext cx="7772400" cy="5181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07336" y="5918707"/>
            <a:ext cx="1484600" cy="69033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6096000"/>
            <a:ext cx="12192000" cy="6671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1F4766"/>
                </a:solidFill>
                <a:effectLst/>
                <a:uLnTx/>
                <a:uFillTx/>
                <a:latin typeface="Nunito Sans" pitchFamily="2" charset="77"/>
                <a:ea typeface="+mn-ea"/>
                <a:cs typeface="Arial" panose="020B0604020202020204" pitchFamily="34" charset="0"/>
              </a:rPr>
              <a:t>gardnerinstitute.org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1F4766"/>
              </a:solidFill>
              <a:effectLst/>
              <a:uLnTx/>
              <a:uFillTx/>
              <a:latin typeface="Nunito Sans" pitchFamily="2" charset="77"/>
              <a:ea typeface="+mn-ea"/>
              <a:cs typeface="Arial" panose="020B0604020202020204" pitchFamily="34" charset="0"/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55E3FC5D-4F1D-23A9-E976-57D3A366D3C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t="34247"/>
          <a:stretch/>
        </p:blipFill>
        <p:spPr>
          <a:xfrm>
            <a:off x="-3048" y="0"/>
            <a:ext cx="12191999" cy="8128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37E38DA-4D0E-6337-42F5-A781DAA0838C}"/>
              </a:ext>
            </a:extLst>
          </p:cNvPr>
          <p:cNvSpPr txBox="1"/>
          <p:nvPr/>
        </p:nvSpPr>
        <p:spPr>
          <a:xfrm>
            <a:off x="3054225" y="990093"/>
            <a:ext cx="607745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1F4766"/>
                </a:solidFill>
                <a:effectLst/>
                <a:uLnTx/>
                <a:uFillTx/>
                <a:latin typeface="Nunito Sans" pitchFamily="2" charset="77"/>
                <a:ea typeface="+mn-ea"/>
                <a:cs typeface="+mn-cs"/>
              </a:rPr>
              <a:t>What’s in a Name?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21E2AE5-3C1E-A32B-74D5-D92C9560C1F8}"/>
              </a:ext>
            </a:extLst>
          </p:cNvPr>
          <p:cNvSpPr txBox="1"/>
          <p:nvPr/>
        </p:nvSpPr>
        <p:spPr>
          <a:xfrm>
            <a:off x="436070" y="4260401"/>
            <a:ext cx="1131376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F4766"/>
                </a:solidFill>
                <a:effectLst/>
                <a:uLnTx/>
                <a:uFillTx/>
                <a:latin typeface="Nunito Sans" pitchFamily="2" charset="77"/>
              </a:rPr>
              <a:t>Transforming the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F4766"/>
                </a:solidFill>
                <a:effectLst/>
                <a:uLnTx/>
                <a:uFillTx/>
                <a:latin typeface="Nunito Sans" pitchFamily="2" charset="77"/>
              </a:rPr>
              <a:t>Foundational Postsecondary Experience:</a:t>
            </a:r>
          </a:p>
          <a:p>
            <a:pPr lvl="0" algn="ctr"/>
            <a:r>
              <a:rPr lang="en-US" sz="3200" b="1" dirty="0">
                <a:solidFill>
                  <a:srgbClr val="1F4766"/>
                </a:solidFill>
                <a:latin typeface="Nunito Sans" pitchFamily="2" charset="77"/>
              </a:rPr>
              <a:t>Innovation and Design So Every Student Can Graduate </a:t>
            </a:r>
            <a:endParaRPr kumimoji="0" lang="en-US" sz="3200" b="1" i="0" strike="noStrike" kern="1200" cap="none" spc="0" normalizeH="0" baseline="0" noProof="0" dirty="0">
              <a:ln>
                <a:noFill/>
              </a:ln>
              <a:solidFill>
                <a:srgbClr val="1F4766"/>
              </a:solidFill>
              <a:effectLst/>
              <a:uLnTx/>
              <a:uFillTx/>
              <a:latin typeface="Nunito Sans" pitchFamily="2" charset="77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98896EF-D298-D69F-7FA0-708ADCBB35B5}"/>
              </a:ext>
            </a:extLst>
          </p:cNvPr>
          <p:cNvSpPr/>
          <p:nvPr/>
        </p:nvSpPr>
        <p:spPr>
          <a:xfrm>
            <a:off x="735106" y="5255071"/>
            <a:ext cx="10632141" cy="517828"/>
          </a:xfrm>
          <a:prstGeom prst="rect">
            <a:avLst/>
          </a:prstGeom>
          <a:noFill/>
          <a:ln w="571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620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9D25F302-27C5-414F-97F8-6EA0A6C028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Triangle 12">
            <a:extLst>
              <a:ext uri="{FF2B5EF4-FFF2-40B4-BE49-F238E27FC236}">
                <a16:creationId xmlns:a16="http://schemas.microsoft.com/office/drawing/2014/main" id="{830A36F8-48C2-4842-A87B-8CE8DF4E7F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F451A30-466B-4996-9BA5-CD6ABCC6D5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6AF3E60-8CEC-EC50-8B8A-BBD2F4D26B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9303" y="2571585"/>
            <a:ext cx="9471956" cy="113711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Innovation and Transformation</a:t>
            </a:r>
          </a:p>
        </p:txBody>
      </p:sp>
      <p:pic>
        <p:nvPicPr>
          <p:cNvPr id="6" name="Content Placeholder 5" descr="A black background with white text&#10;&#10;Description automatically generated with low confidence">
            <a:extLst>
              <a:ext uri="{FF2B5EF4-FFF2-40B4-BE49-F238E27FC236}">
                <a16:creationId xmlns:a16="http://schemas.microsoft.com/office/drawing/2014/main" id="{B005187E-88E9-08BB-16E4-82309A5DE67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289303" y="1217822"/>
            <a:ext cx="7745969" cy="1071525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A71B85-FE84-E523-CCB4-0159A1160B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89302" y="3990934"/>
            <a:ext cx="7745969" cy="1408222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3200" dirty="0"/>
              <a:t>Reformative Innovation</a:t>
            </a:r>
          </a:p>
          <a:p>
            <a:r>
              <a:rPr lang="en-US" sz="3200" dirty="0"/>
              <a:t>Transformative Innovation </a:t>
            </a:r>
          </a:p>
          <a:p>
            <a:r>
              <a:rPr lang="en-US" sz="3200" dirty="0"/>
              <a:t>Formative Innovation 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740C002-A370-7730-A686-1CE948887CDA}"/>
              </a:ext>
            </a:extLst>
          </p:cNvPr>
          <p:cNvGrpSpPr/>
          <p:nvPr/>
        </p:nvGrpSpPr>
        <p:grpSpPr>
          <a:xfrm>
            <a:off x="0" y="5918707"/>
            <a:ext cx="12192000" cy="844402"/>
            <a:chOff x="0" y="5918707"/>
            <a:chExt cx="12192000" cy="844402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FE07047-D6A3-FB7C-BE04-CEA5905CEC96}"/>
                </a:ext>
              </a:extLst>
            </p:cNvPr>
            <p:cNvSpPr/>
            <p:nvPr/>
          </p:nvSpPr>
          <p:spPr>
            <a:xfrm>
              <a:off x="0" y="6096000"/>
              <a:ext cx="12192000" cy="66710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F4766"/>
                  </a:solidFill>
                  <a:effectLst/>
                  <a:uLnTx/>
                  <a:uFillTx/>
                  <a:latin typeface="Nunito Sans" pitchFamily="2" charset="77"/>
                  <a:ea typeface="+mn-ea"/>
                  <a:cs typeface="Arial" panose="020B0604020202020204" pitchFamily="34" charset="0"/>
                </a:rPr>
                <a:t>gardnerinstitute.org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F4766"/>
                </a:solidFill>
                <a:effectLst/>
                <a:uLnTx/>
                <a:uFillTx/>
                <a:latin typeface="Nunito Sans" pitchFamily="2" charset="77"/>
                <a:ea typeface="+mn-ea"/>
                <a:cs typeface="Arial" panose="020B0604020202020204" pitchFamily="34" charset="0"/>
              </a:endParaRP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87CCA362-03A9-AB96-AB83-DCDA0AD4F0A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507336" y="5918707"/>
              <a:ext cx="1484600" cy="69033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08717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9D25F302-27C5-414F-97F8-6EA0A6C028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ight Triangle 12">
            <a:extLst>
              <a:ext uri="{FF2B5EF4-FFF2-40B4-BE49-F238E27FC236}">
                <a16:creationId xmlns:a16="http://schemas.microsoft.com/office/drawing/2014/main" id="{830A36F8-48C2-4842-A87B-8CE8DF4E7F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F451A30-466B-4996-9BA5-CD6ABCC6D5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6AF3E60-8CEC-EC50-8B8A-BBD2F4D26B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9303" y="2571585"/>
            <a:ext cx="9471956" cy="113711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Innovation and Transformation</a:t>
            </a:r>
          </a:p>
        </p:txBody>
      </p:sp>
      <p:pic>
        <p:nvPicPr>
          <p:cNvPr id="6" name="Content Placeholder 5" descr="A black background with white text&#10;&#10;Description automatically generated with low confidence">
            <a:extLst>
              <a:ext uri="{FF2B5EF4-FFF2-40B4-BE49-F238E27FC236}">
                <a16:creationId xmlns:a16="http://schemas.microsoft.com/office/drawing/2014/main" id="{B005187E-88E9-08BB-16E4-82309A5DE67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289303" y="1217822"/>
            <a:ext cx="7745969" cy="1071525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A71B85-FE84-E523-CCB4-0159A1160B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89302" y="3990934"/>
            <a:ext cx="7745969" cy="1408222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3200" dirty="0"/>
              <a:t>Reformative Innovation</a:t>
            </a:r>
          </a:p>
          <a:p>
            <a:r>
              <a:rPr lang="en-US" sz="3200" dirty="0"/>
              <a:t>Transformative Innovation </a:t>
            </a:r>
          </a:p>
          <a:p>
            <a:r>
              <a:rPr lang="en-US" sz="3200" dirty="0"/>
              <a:t>Formative Innovation 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740C002-A370-7730-A686-1CE948887CDA}"/>
              </a:ext>
            </a:extLst>
          </p:cNvPr>
          <p:cNvGrpSpPr/>
          <p:nvPr/>
        </p:nvGrpSpPr>
        <p:grpSpPr>
          <a:xfrm>
            <a:off x="0" y="5918707"/>
            <a:ext cx="12192000" cy="844402"/>
            <a:chOff x="0" y="5918707"/>
            <a:chExt cx="12192000" cy="844402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FE07047-D6A3-FB7C-BE04-CEA5905CEC96}"/>
                </a:ext>
              </a:extLst>
            </p:cNvPr>
            <p:cNvSpPr/>
            <p:nvPr/>
          </p:nvSpPr>
          <p:spPr>
            <a:xfrm>
              <a:off x="0" y="6096000"/>
              <a:ext cx="12192000" cy="66710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F4766"/>
                  </a:solidFill>
                  <a:effectLst/>
                  <a:uLnTx/>
                  <a:uFillTx/>
                  <a:latin typeface="Nunito Sans" pitchFamily="2" charset="77"/>
                  <a:ea typeface="+mn-ea"/>
                  <a:cs typeface="Arial" panose="020B0604020202020204" pitchFamily="34" charset="0"/>
                </a:rPr>
                <a:t>gardnerinstitute.org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F4766"/>
                </a:solidFill>
                <a:effectLst/>
                <a:uLnTx/>
                <a:uFillTx/>
                <a:latin typeface="Nunito Sans" pitchFamily="2" charset="77"/>
                <a:ea typeface="+mn-ea"/>
                <a:cs typeface="Arial" panose="020B0604020202020204" pitchFamily="34" charset="0"/>
              </a:endParaRP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87CCA362-03A9-AB96-AB83-DCDA0AD4F0A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507336" y="5918707"/>
              <a:ext cx="1484600" cy="690339"/>
            </a:xfrm>
            <a:prstGeom prst="rect">
              <a:avLst/>
            </a:prstGeom>
          </p:spPr>
        </p:pic>
      </p:grp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44315F93-4AFA-E2CC-E7A4-726D89E24353}"/>
              </a:ext>
            </a:extLst>
          </p:cNvPr>
          <p:cNvCxnSpPr>
            <a:cxnSpLocks/>
          </p:cNvCxnSpPr>
          <p:nvPr/>
        </p:nvCxnSpPr>
        <p:spPr>
          <a:xfrm>
            <a:off x="5648763" y="4240034"/>
            <a:ext cx="1505072" cy="0"/>
          </a:xfrm>
          <a:prstGeom prst="line">
            <a:avLst/>
          </a:prstGeom>
          <a:ln w="889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5710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07336" y="5918707"/>
            <a:ext cx="1484600" cy="69033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6096000"/>
            <a:ext cx="12192000" cy="6671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0" rtlCol="0" anchor="ctr"/>
          <a:lstStyle/>
          <a:p>
            <a:r>
              <a:rPr lang="en-US" dirty="0" err="1">
                <a:solidFill>
                  <a:srgbClr val="1F4766"/>
                </a:solidFill>
                <a:latin typeface="Nunito Sans" pitchFamily="2" charset="77"/>
                <a:cs typeface="Arial" panose="020B0604020202020204" pitchFamily="34" charset="0"/>
              </a:rPr>
              <a:t>gardnerinstitute.org</a:t>
            </a:r>
            <a:endParaRPr lang="en-US" dirty="0">
              <a:solidFill>
                <a:srgbClr val="1F4766"/>
              </a:solidFill>
              <a:latin typeface="Nunito Sans" pitchFamily="2" charset="77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9AF91DE-E902-5E66-56FA-40F7082AC142}"/>
              </a:ext>
            </a:extLst>
          </p:cNvPr>
          <p:cNvSpPr txBox="1"/>
          <p:nvPr/>
        </p:nvSpPr>
        <p:spPr>
          <a:xfrm>
            <a:off x="445624" y="1087080"/>
            <a:ext cx="986042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en-US" sz="1800" b="1" dirty="0">
                <a:solidFill>
                  <a:srgbClr val="1F4766"/>
                </a:solidFill>
                <a:latin typeface="Nunito Sans" pitchFamily="2" charset="77"/>
                <a:cs typeface="Arial" panose="020B0604020202020204" pitchFamily="34" charset="0"/>
              </a:rPr>
              <a:t>A Symposium on Transforming the Foundational Postsecondary Experience</a:t>
            </a:r>
          </a:p>
          <a:p>
            <a:pPr marL="285750" indent="-285750"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endParaRPr lang="en-US" b="1" dirty="0">
              <a:solidFill>
                <a:srgbClr val="1F4766"/>
              </a:solidFill>
              <a:latin typeface="Nunito Sans" pitchFamily="2" charset="77"/>
            </a:endParaRPr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A6EF7F62-385D-A1BC-78CF-B5320BD09A39}"/>
              </a:ext>
            </a:extLst>
          </p:cNvPr>
          <p:cNvSpPr txBox="1">
            <a:spLocks/>
          </p:cNvSpPr>
          <p:nvPr/>
        </p:nvSpPr>
        <p:spPr>
          <a:xfrm>
            <a:off x="1371600" y="2286000"/>
            <a:ext cx="9144000" cy="3153688"/>
          </a:xfrm>
          <a:prstGeom prst="rect">
            <a:avLst/>
          </a:prstGeom>
        </p:spPr>
        <p:txBody>
          <a:bodyPr vert="horz" lIns="45720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4000" b="1" dirty="0">
              <a:solidFill>
                <a:schemeClr val="tx2"/>
              </a:solidFill>
              <a:latin typeface="Nunito Sans" pitchFamily="2" charset="77"/>
              <a:cs typeface="Arial" panose="020B0604020202020204" pitchFamily="34" charset="0"/>
            </a:endParaRPr>
          </a:p>
          <a:p>
            <a:pPr algn="l"/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FD4C849-00C1-A815-C4B3-F6310AC18D8E}"/>
              </a:ext>
            </a:extLst>
          </p:cNvPr>
          <p:cNvSpPr txBox="1"/>
          <p:nvPr/>
        </p:nvSpPr>
        <p:spPr>
          <a:xfrm>
            <a:off x="443911" y="1426905"/>
            <a:ext cx="610076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3200" dirty="0">
                <a:solidFill>
                  <a:srgbClr val="1F4766"/>
                </a:solidFill>
                <a:latin typeface="Nunito Sans" pitchFamily="2" charset="77"/>
                <a:cs typeface="Arial" panose="020B0604020202020204" pitchFamily="34" charset="0"/>
              </a:rPr>
              <a:t>Information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55E3FC5D-4F1D-23A9-E976-57D3A366D3C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t="34247"/>
          <a:stretch/>
        </p:blipFill>
        <p:spPr>
          <a:xfrm>
            <a:off x="-3048" y="0"/>
            <a:ext cx="12191999" cy="812800"/>
          </a:xfrm>
          <a:prstGeom prst="rect">
            <a:avLst/>
          </a:prstGeom>
        </p:spPr>
      </p:pic>
      <p:sp>
        <p:nvSpPr>
          <p:cNvPr id="4" name="Subtitle 2">
            <a:extLst>
              <a:ext uri="{FF2B5EF4-FFF2-40B4-BE49-F238E27FC236}">
                <a16:creationId xmlns:a16="http://schemas.microsoft.com/office/drawing/2014/main" id="{D146F9E7-ECD7-02B9-137E-F5EAB052185C}"/>
              </a:ext>
            </a:extLst>
          </p:cNvPr>
          <p:cNvSpPr txBox="1">
            <a:spLocks/>
          </p:cNvSpPr>
          <p:nvPr/>
        </p:nvSpPr>
        <p:spPr>
          <a:xfrm>
            <a:off x="1371600" y="2286000"/>
            <a:ext cx="9860424" cy="3153688"/>
          </a:xfrm>
          <a:prstGeom prst="rect">
            <a:avLst/>
          </a:prstGeom>
        </p:spPr>
        <p:txBody>
          <a:bodyPr vert="horz" lIns="45720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 algn="l">
              <a:buBlip>
                <a:blip r:embed="rId7"/>
              </a:buBlip>
            </a:pPr>
            <a:r>
              <a:rPr lang="en-US" sz="4000" b="1" dirty="0" err="1">
                <a:latin typeface="Nunito Sans" pitchFamily="2" charset="77"/>
                <a:cs typeface="Arial" panose="020B0604020202020204" pitchFamily="34" charset="0"/>
              </a:rPr>
              <a:t>Wifi</a:t>
            </a:r>
            <a:r>
              <a:rPr lang="en-US" sz="4000" b="1" dirty="0">
                <a:latin typeface="Nunito Sans" pitchFamily="2" charset="77"/>
                <a:cs typeface="Arial" panose="020B0604020202020204" pitchFamily="34" charset="0"/>
              </a:rPr>
              <a:t>:</a:t>
            </a:r>
            <a:r>
              <a:rPr lang="en-US" sz="3200" dirty="0">
                <a:solidFill>
                  <a:srgbClr val="1D1C1D"/>
                </a:solidFill>
                <a:effectLst/>
                <a:latin typeface="Nunito Sans" pitchFamily="2" charset="77"/>
              </a:rPr>
              <a:t> </a:t>
            </a:r>
          </a:p>
          <a:p>
            <a:pPr algn="l"/>
            <a:r>
              <a:rPr lang="en-US" sz="3200" dirty="0" err="1">
                <a:solidFill>
                  <a:schemeClr val="tx2"/>
                </a:solidFill>
                <a:effectLst/>
                <a:latin typeface="Nunito Sans" pitchFamily="2" charset="77"/>
              </a:rPr>
              <a:t>HHonors.doubletree</a:t>
            </a:r>
            <a:r>
              <a:rPr lang="en-US" sz="3200" dirty="0">
                <a:solidFill>
                  <a:schemeClr val="tx2"/>
                </a:solidFill>
                <a:effectLst/>
                <a:latin typeface="Nunito Sans" pitchFamily="2" charset="77"/>
              </a:rPr>
              <a:t>    Password: </a:t>
            </a:r>
            <a:r>
              <a:rPr lang="en-US" sz="3200" dirty="0" err="1">
                <a:solidFill>
                  <a:schemeClr val="tx2"/>
                </a:solidFill>
                <a:effectLst/>
                <a:latin typeface="Nunito Sans" pitchFamily="2" charset="77"/>
              </a:rPr>
              <a:t>DTCookie</a:t>
            </a:r>
            <a:endParaRPr lang="en-US" sz="3200" dirty="0">
              <a:solidFill>
                <a:schemeClr val="tx2"/>
              </a:solidFill>
              <a:effectLst/>
              <a:latin typeface="Nunito Sans" pitchFamily="2" charset="77"/>
            </a:endParaRPr>
          </a:p>
          <a:p>
            <a:pPr algn="l"/>
            <a:r>
              <a:rPr lang="en-US" sz="2200" i="1" dirty="0">
                <a:solidFill>
                  <a:srgbClr val="1D1C1D"/>
                </a:solidFill>
                <a:effectLst/>
                <a:latin typeface="Nunito Sans" pitchFamily="2" charset="77"/>
              </a:rPr>
              <a:t>(If you do not get a popup, go to another site like </a:t>
            </a:r>
            <a:r>
              <a:rPr lang="en-US" sz="2200" b="1" i="1" u="none" strike="noStrike" dirty="0">
                <a:solidFill>
                  <a:srgbClr val="F5591F"/>
                </a:solidFill>
                <a:effectLst/>
                <a:latin typeface="Nunito Sans" pitchFamily="2" charset="77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gardnerinstitute.org</a:t>
            </a:r>
            <a:r>
              <a:rPr lang="en-US" sz="2200" b="1" i="1" dirty="0">
                <a:solidFill>
                  <a:srgbClr val="F5591F"/>
                </a:solidFill>
                <a:effectLst/>
                <a:latin typeface="Nunito Sans" pitchFamily="2" charset="77"/>
              </a:rPr>
              <a:t> </a:t>
            </a:r>
            <a:r>
              <a:rPr lang="en-US" sz="2200" i="1" dirty="0">
                <a:solidFill>
                  <a:srgbClr val="1D1C1D"/>
                </a:solidFill>
                <a:effectLst/>
                <a:latin typeface="Nunito Sans" pitchFamily="2" charset="77"/>
              </a:rPr>
              <a:t>and you should get the pop up to enter the password)</a:t>
            </a:r>
            <a:endParaRPr lang="en-US" sz="2200" i="1" dirty="0">
              <a:solidFill>
                <a:schemeClr val="tx2"/>
              </a:solidFill>
              <a:latin typeface="Nunito Sans" pitchFamily="2" charset="77"/>
              <a:cs typeface="Arial" panose="020B0604020202020204" pitchFamily="34" charset="0"/>
            </a:endParaRPr>
          </a:p>
          <a:p>
            <a:pPr marL="571500" indent="-571500" algn="l">
              <a:buBlip>
                <a:blip r:embed="rId7"/>
              </a:buBlip>
            </a:pPr>
            <a:r>
              <a:rPr lang="en-US" sz="4000" b="1">
                <a:solidFill>
                  <a:schemeClr val="tx2"/>
                </a:solidFill>
                <a:latin typeface="Nunito Sans" pitchFamily="2" charset="77"/>
                <a:cs typeface="Arial" panose="020B0604020202020204" pitchFamily="34" charset="0"/>
              </a:rPr>
              <a:t>Resources:</a:t>
            </a:r>
            <a:endParaRPr lang="en-US" sz="4000" b="1" dirty="0">
              <a:solidFill>
                <a:schemeClr val="tx2"/>
              </a:solidFill>
              <a:latin typeface="Nunito Sans" pitchFamily="2" charset="77"/>
              <a:cs typeface="Arial" panose="020B0604020202020204" pitchFamily="34" charset="0"/>
            </a:endParaRPr>
          </a:p>
          <a:p>
            <a:pPr algn="l"/>
            <a:r>
              <a:rPr lang="en-US" sz="2800" dirty="0">
                <a:solidFill>
                  <a:schemeClr val="tx2"/>
                </a:solidFill>
                <a:latin typeface="Nunito Sans" pitchFamily="2" charset="77"/>
                <a:cs typeface="Arial" panose="020B060402020202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https://www.gardnerinstitute.org/symposium-resources</a:t>
            </a:r>
            <a:endParaRPr lang="en-US" sz="28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101796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9D25F302-27C5-414F-97F8-6EA0A6C028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ight Triangle 12">
            <a:extLst>
              <a:ext uri="{FF2B5EF4-FFF2-40B4-BE49-F238E27FC236}">
                <a16:creationId xmlns:a16="http://schemas.microsoft.com/office/drawing/2014/main" id="{830A36F8-48C2-4842-A87B-8CE8DF4E7F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F451A30-466B-4996-9BA5-CD6ABCC6D5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6AF3E60-8CEC-EC50-8B8A-BBD2F4D26B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9303" y="2571585"/>
            <a:ext cx="9471956" cy="113711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Innovation and Transformation</a:t>
            </a:r>
          </a:p>
        </p:txBody>
      </p:sp>
      <p:pic>
        <p:nvPicPr>
          <p:cNvPr id="6" name="Content Placeholder 5" descr="A black background with white text&#10;&#10;Description automatically generated with low confidence">
            <a:extLst>
              <a:ext uri="{FF2B5EF4-FFF2-40B4-BE49-F238E27FC236}">
                <a16:creationId xmlns:a16="http://schemas.microsoft.com/office/drawing/2014/main" id="{B005187E-88E9-08BB-16E4-82309A5DE67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289303" y="1217822"/>
            <a:ext cx="7745969" cy="1071525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A71B85-FE84-E523-CCB4-0159A1160B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89302" y="3990934"/>
            <a:ext cx="7745969" cy="1408222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3200" dirty="0"/>
              <a:t>Reformative Innovation</a:t>
            </a:r>
          </a:p>
          <a:p>
            <a:r>
              <a:rPr lang="en-US" sz="3200" dirty="0"/>
              <a:t>Transformative Innovation </a:t>
            </a:r>
          </a:p>
          <a:p>
            <a:r>
              <a:rPr lang="en-US" sz="3200" dirty="0"/>
              <a:t>Formative Innovation 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740C002-A370-7730-A686-1CE948887CDA}"/>
              </a:ext>
            </a:extLst>
          </p:cNvPr>
          <p:cNvGrpSpPr/>
          <p:nvPr/>
        </p:nvGrpSpPr>
        <p:grpSpPr>
          <a:xfrm>
            <a:off x="0" y="5918707"/>
            <a:ext cx="12192000" cy="844402"/>
            <a:chOff x="0" y="5918707"/>
            <a:chExt cx="12192000" cy="844402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FE07047-D6A3-FB7C-BE04-CEA5905CEC96}"/>
                </a:ext>
              </a:extLst>
            </p:cNvPr>
            <p:cNvSpPr/>
            <p:nvPr/>
          </p:nvSpPr>
          <p:spPr>
            <a:xfrm>
              <a:off x="0" y="6096000"/>
              <a:ext cx="12192000" cy="66710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F4766"/>
                  </a:solidFill>
                  <a:effectLst/>
                  <a:uLnTx/>
                  <a:uFillTx/>
                  <a:latin typeface="Nunito Sans" pitchFamily="2" charset="77"/>
                  <a:ea typeface="+mn-ea"/>
                  <a:cs typeface="Arial" panose="020B0604020202020204" pitchFamily="34" charset="0"/>
                </a:rPr>
                <a:t>gardnerinstitute.org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F4766"/>
                </a:solidFill>
                <a:effectLst/>
                <a:uLnTx/>
                <a:uFillTx/>
                <a:latin typeface="Nunito Sans" pitchFamily="2" charset="77"/>
                <a:ea typeface="+mn-ea"/>
                <a:cs typeface="Arial" panose="020B0604020202020204" pitchFamily="34" charset="0"/>
              </a:endParaRP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87CCA362-03A9-AB96-AB83-DCDA0AD4F0A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507336" y="5918707"/>
              <a:ext cx="1484600" cy="690339"/>
            </a:xfrm>
            <a:prstGeom prst="rect">
              <a:avLst/>
            </a:prstGeom>
          </p:spPr>
        </p:pic>
      </p:grp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99F8BA08-5267-8CB4-4D0A-DC6E16EFA388}"/>
              </a:ext>
            </a:extLst>
          </p:cNvPr>
          <p:cNvCxnSpPr>
            <a:cxnSpLocks/>
          </p:cNvCxnSpPr>
          <p:nvPr/>
        </p:nvCxnSpPr>
        <p:spPr>
          <a:xfrm>
            <a:off x="5200528" y="5399156"/>
            <a:ext cx="1505072" cy="0"/>
          </a:xfrm>
          <a:prstGeom prst="line">
            <a:avLst/>
          </a:prstGeom>
          <a:ln w="889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297195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9D25F302-27C5-414F-97F8-6EA0A6C028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ight Triangle 12">
            <a:extLst>
              <a:ext uri="{FF2B5EF4-FFF2-40B4-BE49-F238E27FC236}">
                <a16:creationId xmlns:a16="http://schemas.microsoft.com/office/drawing/2014/main" id="{830A36F8-48C2-4842-A87B-8CE8DF4E7F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F451A30-466B-4996-9BA5-CD6ABCC6D5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6AF3E60-8CEC-EC50-8B8A-BBD2F4D26B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9303" y="2571585"/>
            <a:ext cx="9471956" cy="113711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Innovation and Transformation</a:t>
            </a:r>
          </a:p>
        </p:txBody>
      </p:sp>
      <p:pic>
        <p:nvPicPr>
          <p:cNvPr id="6" name="Content Placeholder 5" descr="A black background with white text&#10;&#10;Description automatically generated with low confidence">
            <a:extLst>
              <a:ext uri="{FF2B5EF4-FFF2-40B4-BE49-F238E27FC236}">
                <a16:creationId xmlns:a16="http://schemas.microsoft.com/office/drawing/2014/main" id="{B005187E-88E9-08BB-16E4-82309A5DE67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289303" y="1217822"/>
            <a:ext cx="7745969" cy="1071525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A71B85-FE84-E523-CCB4-0159A1160B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89302" y="3990934"/>
            <a:ext cx="7745969" cy="1408222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3200" dirty="0"/>
              <a:t>Reformative Innovation</a:t>
            </a:r>
          </a:p>
          <a:p>
            <a:r>
              <a:rPr lang="en-US" sz="3200" dirty="0"/>
              <a:t>Transformative Innovation </a:t>
            </a:r>
          </a:p>
          <a:p>
            <a:r>
              <a:rPr lang="en-US" sz="3200" dirty="0"/>
              <a:t>Formative Innovation 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740C002-A370-7730-A686-1CE948887CDA}"/>
              </a:ext>
            </a:extLst>
          </p:cNvPr>
          <p:cNvGrpSpPr/>
          <p:nvPr/>
        </p:nvGrpSpPr>
        <p:grpSpPr>
          <a:xfrm>
            <a:off x="0" y="5918707"/>
            <a:ext cx="12192000" cy="844402"/>
            <a:chOff x="0" y="5918707"/>
            <a:chExt cx="12192000" cy="844402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FE07047-D6A3-FB7C-BE04-CEA5905CEC96}"/>
                </a:ext>
              </a:extLst>
            </p:cNvPr>
            <p:cNvSpPr/>
            <p:nvPr/>
          </p:nvSpPr>
          <p:spPr>
            <a:xfrm>
              <a:off x="0" y="6096000"/>
              <a:ext cx="12192000" cy="66710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F4766"/>
                  </a:solidFill>
                  <a:effectLst/>
                  <a:uLnTx/>
                  <a:uFillTx/>
                  <a:latin typeface="Nunito Sans" pitchFamily="2" charset="77"/>
                  <a:ea typeface="+mn-ea"/>
                  <a:cs typeface="Arial" panose="020B0604020202020204" pitchFamily="34" charset="0"/>
                </a:rPr>
                <a:t>gardnerinstitute.org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F4766"/>
                </a:solidFill>
                <a:effectLst/>
                <a:uLnTx/>
                <a:uFillTx/>
                <a:latin typeface="Nunito Sans" pitchFamily="2" charset="77"/>
                <a:ea typeface="+mn-ea"/>
                <a:cs typeface="Arial" panose="020B0604020202020204" pitchFamily="34" charset="0"/>
              </a:endParaRP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87CCA362-03A9-AB96-AB83-DCDA0AD4F0A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507336" y="5918707"/>
              <a:ext cx="1484600" cy="690339"/>
            </a:xfrm>
            <a:prstGeom prst="rect">
              <a:avLst/>
            </a:prstGeom>
          </p:spPr>
        </p:pic>
      </p:grp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3D3EFB9F-E721-A363-321A-6B070353AAA6}"/>
              </a:ext>
            </a:extLst>
          </p:cNvPr>
          <p:cNvCxnSpPr>
            <a:cxnSpLocks/>
          </p:cNvCxnSpPr>
          <p:nvPr/>
        </p:nvCxnSpPr>
        <p:spPr>
          <a:xfrm>
            <a:off x="6096000" y="4813776"/>
            <a:ext cx="1505072" cy="0"/>
          </a:xfrm>
          <a:prstGeom prst="line">
            <a:avLst/>
          </a:prstGeom>
          <a:ln w="889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876469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D4C74C1C-EF2E-40CF-A712-656E694E67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0464369-70FA-42AF-948F-80664CA7BF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146816"/>
          </a:xfrm>
          <a:prstGeom prst="rect">
            <a:avLst/>
          </a:prstGeom>
          <a:solidFill>
            <a:schemeClr val="bg1">
              <a:lumMod val="85000"/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B15B46-FF6F-79D7-1074-13B457FE86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4783" y="349664"/>
            <a:ext cx="5845571" cy="163837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b="1" kern="1200" dirty="0">
                <a:solidFill>
                  <a:schemeClr val="tx1"/>
                </a:solidFill>
                <a:latin typeface="Nunito Sans" pitchFamily="2" charset="77"/>
              </a:rPr>
              <a:t>Innovating for Transformation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648176E-454C-437C-B0FC-9B82FCF32B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106441" y="6131892"/>
            <a:ext cx="524256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6604B49-AD5C-4590-B051-06C8222ECD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998176" y="277912"/>
            <a:ext cx="524256" cy="1186339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C552A98-EF7D-4D42-AB69-066B786AB5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9185" y="399675"/>
            <a:ext cx="4647368" cy="580993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 descr="A picture containing text, screenshot, publication, font&#10;&#10;Description automatically generated">
            <a:extLst>
              <a:ext uri="{FF2B5EF4-FFF2-40B4-BE49-F238E27FC236}">
                <a16:creationId xmlns:a16="http://schemas.microsoft.com/office/drawing/2014/main" id="{8D6197D2-12D9-0F1C-1C77-2416C3A5530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18586" y="627954"/>
            <a:ext cx="4068563" cy="5353373"/>
          </a:xfrm>
          <a:prstGeom prst="rect">
            <a:avLst/>
          </a:prstGeom>
          <a:ln w="25400">
            <a:solidFill>
              <a:srgbClr val="000000"/>
            </a:solidFill>
          </a:ln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83E4A9-4FE5-78D9-FB45-916EC3EE29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35664" y="2146816"/>
            <a:ext cx="5837750" cy="302370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rgbClr val="000000"/>
                </a:solidFill>
                <a:latin typeface="Nunito Sans" pitchFamily="2" charset="77"/>
              </a:rPr>
              <a:t>“Positive Restlessness” 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DCE388F-8A37-43BC-B075-1D7009D5B666}"/>
              </a:ext>
            </a:extLst>
          </p:cNvPr>
          <p:cNvGrpSpPr/>
          <p:nvPr/>
        </p:nvGrpSpPr>
        <p:grpSpPr>
          <a:xfrm>
            <a:off x="0" y="5918707"/>
            <a:ext cx="12192000" cy="844402"/>
            <a:chOff x="0" y="5918707"/>
            <a:chExt cx="12192000" cy="844402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AA01ED7-431D-7DC6-7427-8C928364F6DB}"/>
                </a:ext>
              </a:extLst>
            </p:cNvPr>
            <p:cNvSpPr/>
            <p:nvPr/>
          </p:nvSpPr>
          <p:spPr>
            <a:xfrm>
              <a:off x="0" y="6096000"/>
              <a:ext cx="12192000" cy="66710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F4766"/>
                  </a:solidFill>
                  <a:effectLst/>
                  <a:uLnTx/>
                  <a:uFillTx/>
                  <a:latin typeface="Nunito Sans" pitchFamily="2" charset="77"/>
                  <a:ea typeface="+mn-ea"/>
                  <a:cs typeface="Arial" panose="020B0604020202020204" pitchFamily="34" charset="0"/>
                </a:rPr>
                <a:t>gardnerinstitute.org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F4766"/>
                </a:solidFill>
                <a:effectLst/>
                <a:uLnTx/>
                <a:uFillTx/>
                <a:latin typeface="Nunito Sans" pitchFamily="2" charset="77"/>
                <a:ea typeface="+mn-ea"/>
                <a:cs typeface="Arial" panose="020B0604020202020204" pitchFamily="34" charset="0"/>
              </a:endParaRPr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6461EE5D-2505-F7D2-5B23-14DDF93AABF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507336" y="5918707"/>
              <a:ext cx="1484600" cy="69033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6431610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F687420-BEB4-45CD-8226-339BE553B8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844BEC5-5965-C5BC-7FEC-1535E410B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064" y="525982"/>
            <a:ext cx="4282983" cy="1200361"/>
          </a:xfrm>
        </p:spPr>
        <p:txBody>
          <a:bodyPr anchor="b">
            <a:noAutofit/>
          </a:bodyPr>
          <a:lstStyle/>
          <a:p>
            <a:r>
              <a:rPr lang="en-US" sz="2200" b="1" kern="1200" dirty="0">
                <a:solidFill>
                  <a:srgbClr val="000000"/>
                </a:solidFill>
                <a:latin typeface="Nunito Sans" pitchFamily="2" charset="77"/>
              </a:rPr>
              <a:t>Innovating to Transform Institutions so Every Student Can Graduate: A Call to Action</a:t>
            </a:r>
            <a:endParaRPr lang="en-US" sz="2200" dirty="0">
              <a:solidFill>
                <a:srgbClr val="000000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69CC832-2974-4E8D-90ED-3E2941BA7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16533" y="1944913"/>
            <a:ext cx="40233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DD27F5-0978-9431-7F5C-ADE39629EC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066" y="2031101"/>
            <a:ext cx="4282984" cy="3511943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400" b="1" dirty="0">
                <a:latin typeface="Nunito Sans" pitchFamily="2" charset="77"/>
              </a:rPr>
              <a:t>To seriously move toward eliminating demographics and geography as destiny, postsecondary educators must transform the Foundational Postsecondary Experience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5222F96-971A-4F90-B841-6BAB416C7A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25843" y="6053360"/>
            <a:ext cx="740664" cy="1541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8980754-6F4B-43C9-B9BE-127B6BED65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904923" y="215201"/>
            <a:ext cx="740664" cy="1183349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96793" y="354959"/>
            <a:ext cx="6184973" cy="59152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note pinned to a cork board&#10;&#10;Description automatically generated with medium confidence">
            <a:extLst>
              <a:ext uri="{FF2B5EF4-FFF2-40B4-BE49-F238E27FC236}">
                <a16:creationId xmlns:a16="http://schemas.microsoft.com/office/drawing/2014/main" id="{B2B1220F-9F7C-0686-C51E-99F70E4549D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87738" y="650494"/>
            <a:ext cx="5628018" cy="5324142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3EE48ADC-A52B-93AD-05BF-964B0432D771}"/>
              </a:ext>
            </a:extLst>
          </p:cNvPr>
          <p:cNvGrpSpPr/>
          <p:nvPr/>
        </p:nvGrpSpPr>
        <p:grpSpPr>
          <a:xfrm>
            <a:off x="0" y="5918707"/>
            <a:ext cx="12192000" cy="844402"/>
            <a:chOff x="0" y="5918707"/>
            <a:chExt cx="12192000" cy="844402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E4C5EB5-1787-DC6C-915E-663436707345}"/>
                </a:ext>
              </a:extLst>
            </p:cNvPr>
            <p:cNvSpPr/>
            <p:nvPr/>
          </p:nvSpPr>
          <p:spPr>
            <a:xfrm>
              <a:off x="0" y="6096000"/>
              <a:ext cx="12192000" cy="66710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F4766"/>
                  </a:solidFill>
                  <a:effectLst/>
                  <a:uLnTx/>
                  <a:uFillTx/>
                  <a:latin typeface="Nunito Sans" pitchFamily="2" charset="77"/>
                  <a:ea typeface="+mn-ea"/>
                  <a:cs typeface="Arial" panose="020B0604020202020204" pitchFamily="34" charset="0"/>
                </a:rPr>
                <a:t>gardnerinstitute.org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F4766"/>
                </a:solidFill>
                <a:effectLst/>
                <a:uLnTx/>
                <a:uFillTx/>
                <a:latin typeface="Nunito Sans" pitchFamily="2" charset="77"/>
                <a:ea typeface="+mn-ea"/>
                <a:cs typeface="Arial" panose="020B0604020202020204" pitchFamily="34" charset="0"/>
              </a:endParaRP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B038DF04-7C86-39F5-B3AF-551065AF1D1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507336" y="5918707"/>
              <a:ext cx="1484600" cy="69033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0562055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844BEC5-5965-C5BC-7FEC-1535E410B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anchor="ctr">
            <a:normAutofit/>
          </a:bodyPr>
          <a:lstStyle/>
          <a:p>
            <a:r>
              <a:rPr lang="en-US" sz="2200" b="1" kern="1200" dirty="0">
                <a:latin typeface="Nunito Sans" pitchFamily="2" charset="77"/>
              </a:rPr>
              <a:t>Innovating to Transform Institutions so Every Student Can Graduate: Some Sites for Action </a:t>
            </a:r>
            <a:endParaRPr lang="en-US" sz="2200" dirty="0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DD27F5-0978-9431-7F5C-ADE39629EC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719" y="2330505"/>
            <a:ext cx="4559425" cy="3979585"/>
          </a:xfrm>
        </p:spPr>
        <p:txBody>
          <a:bodyPr anchor="ctr">
            <a:normAutofit/>
          </a:bodyPr>
          <a:lstStyle/>
          <a:p>
            <a:r>
              <a:rPr lang="en-US" sz="2000" dirty="0">
                <a:solidFill>
                  <a:srgbClr val="000000"/>
                </a:solidFill>
                <a:latin typeface="Nunito Sans" pitchFamily="2" charset="77"/>
              </a:rPr>
              <a:t>Gateway Courses</a:t>
            </a:r>
          </a:p>
          <a:p>
            <a:r>
              <a:rPr lang="en-US" sz="2000" dirty="0">
                <a:solidFill>
                  <a:srgbClr val="000000"/>
                </a:solidFill>
                <a:latin typeface="Nunito Sans" pitchFamily="2" charset="77"/>
              </a:rPr>
              <a:t>The Curriculum (General Education)</a:t>
            </a:r>
          </a:p>
          <a:p>
            <a:r>
              <a:rPr lang="en-US" sz="2000" dirty="0">
                <a:solidFill>
                  <a:srgbClr val="000000"/>
                </a:solidFill>
                <a:latin typeface="Nunito Sans" pitchFamily="2" charset="77"/>
              </a:rPr>
              <a:t>The First Year (as a linked continuum)</a:t>
            </a:r>
          </a:p>
          <a:p>
            <a:r>
              <a:rPr lang="en-US" sz="2000" dirty="0">
                <a:solidFill>
                  <a:srgbClr val="000000"/>
                </a:solidFill>
                <a:latin typeface="Nunito Sans" pitchFamily="2" charset="77"/>
              </a:rPr>
              <a:t>Transfer </a:t>
            </a:r>
          </a:p>
          <a:p>
            <a:r>
              <a:rPr lang="en-US" sz="2000" dirty="0">
                <a:solidFill>
                  <a:srgbClr val="000000"/>
                </a:solidFill>
                <a:latin typeface="Nunito Sans" pitchFamily="2" charset="77"/>
              </a:rPr>
              <a:t>Assessment / Evaluation</a:t>
            </a:r>
            <a:endParaRPr lang="en-US" sz="2000" b="1" dirty="0">
              <a:solidFill>
                <a:srgbClr val="000000"/>
              </a:solidFill>
              <a:latin typeface="Nunito Sans" pitchFamily="2" charset="77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magnifying glass looking at a pin on a map&#10;&#10;Description automatically generated with medium confidence">
            <a:extLst>
              <a:ext uri="{FF2B5EF4-FFF2-40B4-BE49-F238E27FC236}">
                <a16:creationId xmlns:a16="http://schemas.microsoft.com/office/drawing/2014/main" id="{53F587B1-E305-F843-F472-95996153C37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2213CFCC-0AFD-BB3A-A47B-81EFBA17AFE2}"/>
              </a:ext>
            </a:extLst>
          </p:cNvPr>
          <p:cNvGrpSpPr/>
          <p:nvPr/>
        </p:nvGrpSpPr>
        <p:grpSpPr>
          <a:xfrm>
            <a:off x="0" y="5918707"/>
            <a:ext cx="12192000" cy="844402"/>
            <a:chOff x="0" y="5918707"/>
            <a:chExt cx="12192000" cy="844402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4BA2D8C-B51D-5A8D-DE52-4476FF3DB680}"/>
                </a:ext>
              </a:extLst>
            </p:cNvPr>
            <p:cNvSpPr/>
            <p:nvPr/>
          </p:nvSpPr>
          <p:spPr>
            <a:xfrm>
              <a:off x="0" y="6096000"/>
              <a:ext cx="12192000" cy="66710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F4766"/>
                  </a:solidFill>
                  <a:effectLst/>
                  <a:uLnTx/>
                  <a:uFillTx/>
                  <a:latin typeface="Nunito Sans" pitchFamily="2" charset="77"/>
                  <a:ea typeface="+mn-ea"/>
                  <a:cs typeface="Arial" panose="020B0604020202020204" pitchFamily="34" charset="0"/>
                </a:rPr>
                <a:t>gardnerinstitute.org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F4766"/>
                </a:solidFill>
                <a:effectLst/>
                <a:uLnTx/>
                <a:uFillTx/>
                <a:latin typeface="Nunito Sans" pitchFamily="2" charset="77"/>
                <a:ea typeface="+mn-ea"/>
                <a:cs typeface="Arial" panose="020B0604020202020204" pitchFamily="34" charset="0"/>
              </a:endParaRPr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E524A8B6-24E0-C666-9489-D78909AF53C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507336" y="5918707"/>
              <a:ext cx="1484600" cy="69033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34837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844BEC5-5965-C5BC-7FEC-1535E410B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59" y="856180"/>
            <a:ext cx="4828417" cy="1128068"/>
          </a:xfrm>
        </p:spPr>
        <p:txBody>
          <a:bodyPr anchor="ctr">
            <a:normAutofit/>
          </a:bodyPr>
          <a:lstStyle/>
          <a:p>
            <a:r>
              <a:rPr lang="en-US" sz="2200" b="1" kern="1200" dirty="0">
                <a:latin typeface="Nunito Sans" pitchFamily="2" charset="77"/>
              </a:rPr>
              <a:t>Innovating to Transform Institutions so Every Student Can Graduate: Gardner Institute Action</a:t>
            </a:r>
            <a:endParaRPr lang="en-US" sz="2200" dirty="0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Content Placeholder 11" descr="A close-up of a logo&#10;&#10;Description automatically generated with medium confidence">
            <a:extLst>
              <a:ext uri="{FF2B5EF4-FFF2-40B4-BE49-F238E27FC236}">
                <a16:creationId xmlns:a16="http://schemas.microsoft.com/office/drawing/2014/main" id="{3763D245-A8DB-5FD6-94B2-599F5CDF2A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69852" y="2777963"/>
            <a:ext cx="2067391" cy="1329037"/>
          </a:xfr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 descr="A magnifying glass looking at a pin on a map&#10;&#10;Description automatically generated with medium confidence">
            <a:extLst>
              <a:ext uri="{FF2B5EF4-FFF2-40B4-BE49-F238E27FC236}">
                <a16:creationId xmlns:a16="http://schemas.microsoft.com/office/drawing/2014/main" id="{53F587B1-E305-F843-F472-95996153C37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2213CFCC-0AFD-BB3A-A47B-81EFBA17AFE2}"/>
              </a:ext>
            </a:extLst>
          </p:cNvPr>
          <p:cNvGrpSpPr/>
          <p:nvPr/>
        </p:nvGrpSpPr>
        <p:grpSpPr>
          <a:xfrm>
            <a:off x="0" y="5918707"/>
            <a:ext cx="12192000" cy="844402"/>
            <a:chOff x="0" y="5918707"/>
            <a:chExt cx="12192000" cy="844402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4BA2D8C-B51D-5A8D-DE52-4476FF3DB680}"/>
                </a:ext>
              </a:extLst>
            </p:cNvPr>
            <p:cNvSpPr/>
            <p:nvPr/>
          </p:nvSpPr>
          <p:spPr>
            <a:xfrm>
              <a:off x="0" y="6096000"/>
              <a:ext cx="12192000" cy="66710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F4766"/>
                  </a:solidFill>
                  <a:effectLst/>
                  <a:uLnTx/>
                  <a:uFillTx/>
                  <a:latin typeface="Nunito Sans" pitchFamily="2" charset="77"/>
                  <a:ea typeface="+mn-ea"/>
                  <a:cs typeface="Arial" panose="020B0604020202020204" pitchFamily="34" charset="0"/>
                </a:rPr>
                <a:t>gardnerinstitute.org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F4766"/>
                </a:solidFill>
                <a:effectLst/>
                <a:uLnTx/>
                <a:uFillTx/>
                <a:latin typeface="Nunito Sans" pitchFamily="2" charset="77"/>
                <a:ea typeface="+mn-ea"/>
                <a:cs typeface="Arial" panose="020B0604020202020204" pitchFamily="34" charset="0"/>
              </a:endParaRPr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E524A8B6-24E0-C666-9489-D78909AF53C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507336" y="5918707"/>
              <a:ext cx="1484600" cy="690339"/>
            </a:xfrm>
            <a:prstGeom prst="rect">
              <a:avLst/>
            </a:prstGeom>
          </p:spPr>
        </p:pic>
      </p:grpSp>
      <p:pic>
        <p:nvPicPr>
          <p:cNvPr id="10" name="Picture 9" descr="A picture containing font, text, logo, graphics&#10;&#10;Description automatically generated">
            <a:extLst>
              <a:ext uri="{FF2B5EF4-FFF2-40B4-BE49-F238E27FC236}">
                <a16:creationId xmlns:a16="http://schemas.microsoft.com/office/drawing/2014/main" id="{4D90F3E2-6D91-6B58-76F8-165231D311A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9560" y="2330945"/>
            <a:ext cx="1995364" cy="2004272"/>
          </a:xfrm>
          <a:prstGeom prst="rect">
            <a:avLst/>
          </a:prstGeom>
        </p:spPr>
      </p:pic>
      <p:pic>
        <p:nvPicPr>
          <p:cNvPr id="14" name="Picture 13" descr="A close-up of a logo&#10;&#10;Description automatically generated with medium confidence">
            <a:extLst>
              <a:ext uri="{FF2B5EF4-FFF2-40B4-BE49-F238E27FC236}">
                <a16:creationId xmlns:a16="http://schemas.microsoft.com/office/drawing/2014/main" id="{7FB103D3-6175-4DA3-1816-D1576CD4ABBC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9559" y="3745031"/>
            <a:ext cx="1825681" cy="1825681"/>
          </a:xfrm>
          <a:prstGeom prst="rect">
            <a:avLst/>
          </a:prstGeom>
        </p:spPr>
      </p:pic>
      <p:pic>
        <p:nvPicPr>
          <p:cNvPr id="16" name="Picture 15" descr="A black text on a white background&#10;&#10;Description automatically generated with low confidence">
            <a:extLst>
              <a:ext uri="{FF2B5EF4-FFF2-40B4-BE49-F238E27FC236}">
                <a16:creationId xmlns:a16="http://schemas.microsoft.com/office/drawing/2014/main" id="{0E2764AC-3971-D73E-7179-F1B7F60921D8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76902" y="4077641"/>
            <a:ext cx="1825681" cy="963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36865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1F8ED9-17DC-4945-9F07-27B9615272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3468" y="643467"/>
            <a:ext cx="4620584" cy="4567137"/>
          </a:xfrm>
        </p:spPr>
        <p:txBody>
          <a:bodyPr>
            <a:normAutofit/>
          </a:bodyPr>
          <a:lstStyle/>
          <a:p>
            <a:r>
              <a:rPr lang="en-US" sz="4400" dirty="0">
                <a:latin typeface="Nunito Sans" pitchFamily="2" charset="77"/>
              </a:rPr>
              <a:t>“Not everything that is faced can be changed. But nothing can be changed until it is faced” – James Baldwin</a:t>
            </a:r>
          </a:p>
        </p:txBody>
      </p:sp>
      <p:pic>
        <p:nvPicPr>
          <p:cNvPr id="5" name="Picture 4" descr="A person smiling for the camera&#10;&#10;Description automatically generated with low confidence">
            <a:extLst>
              <a:ext uri="{FF2B5EF4-FFF2-40B4-BE49-F238E27FC236}">
                <a16:creationId xmlns:a16="http://schemas.microsoft.com/office/drawing/2014/main" id="{ECDF1878-7644-1444-BF74-B626D851247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659F419F-5548-D7BF-0FA9-514DC098A79E}"/>
              </a:ext>
            </a:extLst>
          </p:cNvPr>
          <p:cNvGrpSpPr/>
          <p:nvPr/>
        </p:nvGrpSpPr>
        <p:grpSpPr>
          <a:xfrm>
            <a:off x="0" y="5918707"/>
            <a:ext cx="12192000" cy="844402"/>
            <a:chOff x="0" y="5918707"/>
            <a:chExt cx="12192000" cy="844402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E85ECE61-8956-A317-D208-75642B546E42}"/>
                </a:ext>
              </a:extLst>
            </p:cNvPr>
            <p:cNvSpPr/>
            <p:nvPr/>
          </p:nvSpPr>
          <p:spPr>
            <a:xfrm>
              <a:off x="0" y="6096000"/>
              <a:ext cx="12192000" cy="66710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F4766"/>
                  </a:solidFill>
                  <a:effectLst/>
                  <a:uLnTx/>
                  <a:uFillTx/>
                  <a:latin typeface="Nunito Sans" pitchFamily="2" charset="77"/>
                  <a:ea typeface="+mn-ea"/>
                  <a:cs typeface="Arial" panose="020B0604020202020204" pitchFamily="34" charset="0"/>
                </a:rPr>
                <a:t>gardnerinstitute.org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F4766"/>
                </a:solidFill>
                <a:effectLst/>
                <a:uLnTx/>
                <a:uFillTx/>
                <a:latin typeface="Nunito Sans" pitchFamily="2" charset="77"/>
                <a:ea typeface="+mn-ea"/>
                <a:cs typeface="Arial" panose="020B0604020202020204" pitchFamily="34" charset="0"/>
              </a:endParaRPr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6AE7F2A1-7F64-C128-72B4-FF3FC205702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507336" y="5918707"/>
              <a:ext cx="1484600" cy="69033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24435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12">
            <a:extLst>
              <a:ext uri="{FF2B5EF4-FFF2-40B4-BE49-F238E27FC236}">
                <a16:creationId xmlns:a16="http://schemas.microsoft.com/office/drawing/2014/main" id="{D6829EB7-F717-44A5-2666-4552CC80F2A3}"/>
              </a:ext>
            </a:extLst>
          </p:cNvPr>
          <p:cNvSpPr/>
          <p:nvPr/>
        </p:nvSpPr>
        <p:spPr>
          <a:xfrm rot="10800000" flipV="1">
            <a:off x="-1" y="0"/>
            <a:ext cx="3384331" cy="6886914"/>
          </a:xfrm>
          <a:custGeom>
            <a:avLst/>
            <a:gdLst/>
            <a:ahLst/>
            <a:cxnLst/>
            <a:rect l="l" t="t" r="r" b="b"/>
            <a:pathLst>
              <a:path w="1395095" h="2160904">
                <a:moveTo>
                  <a:pt x="1394917" y="0"/>
                </a:moveTo>
                <a:lnTo>
                  <a:pt x="235051" y="0"/>
                </a:lnTo>
                <a:lnTo>
                  <a:pt x="470115" y="656577"/>
                </a:lnTo>
                <a:lnTo>
                  <a:pt x="0" y="2160549"/>
                </a:lnTo>
                <a:lnTo>
                  <a:pt x="1394917" y="2160549"/>
                </a:lnTo>
                <a:lnTo>
                  <a:pt x="1394917" y="0"/>
                </a:lnTo>
                <a:close/>
              </a:path>
            </a:pathLst>
          </a:custGeom>
          <a:solidFill>
            <a:srgbClr val="F55921"/>
          </a:solidFill>
          <a:ln>
            <a:noFill/>
          </a:ln>
        </p:spPr>
        <p:txBody>
          <a:bodyPr wrap="square"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4000" b="0" i="0" u="none" strike="noStrike" kern="1200" cap="none" spc="0" normalizeH="0" baseline="0" noProof="0" dirty="0">
              <a:ln>
                <a:noFill/>
              </a:ln>
              <a:solidFill>
                <a:srgbClr val="1F4766"/>
              </a:solidFill>
              <a:effectLst/>
              <a:uLnTx/>
              <a:uFillTx/>
              <a:latin typeface="Nunito Sans" pitchFamily="2" charset="77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D719C2B-E1BD-57A3-3351-78BF08689D6A}"/>
              </a:ext>
            </a:extLst>
          </p:cNvPr>
          <p:cNvSpPr txBox="1"/>
          <p:nvPr/>
        </p:nvSpPr>
        <p:spPr>
          <a:xfrm>
            <a:off x="73572" y="1730215"/>
            <a:ext cx="208285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Nunito Sans" pitchFamily="2" charset="77"/>
                <a:ea typeface="+mn-ea"/>
                <a:cs typeface="Arial" panose="020B0604020202020204" pitchFamily="34" charset="0"/>
              </a:rPr>
              <a:t>The Framing Questions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69A3D0A-EB10-26FC-70FC-871D41E0B905}"/>
              </a:ext>
            </a:extLst>
          </p:cNvPr>
          <p:cNvSpPr/>
          <p:nvPr/>
        </p:nvSpPr>
        <p:spPr>
          <a:xfrm>
            <a:off x="0" y="6096000"/>
            <a:ext cx="12192000" cy="6671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F4766"/>
                </a:solidFill>
                <a:effectLst/>
                <a:uLnTx/>
                <a:uFillTx/>
                <a:latin typeface="Nunito Sans" pitchFamily="2" charset="77"/>
                <a:ea typeface="+mn-ea"/>
                <a:cs typeface="Arial" panose="020B0604020202020204" pitchFamily="34" charset="0"/>
              </a:rPr>
              <a:t>gardnerinstitute.org</a:t>
            </a:r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A86250AF-4D8F-97BF-546C-F1E77871959E}"/>
              </a:ext>
            </a:extLst>
          </p:cNvPr>
          <p:cNvGraphicFramePr/>
          <p:nvPr/>
        </p:nvGraphicFramePr>
        <p:xfrm>
          <a:off x="3358967" y="1123752"/>
          <a:ext cx="8019047" cy="43704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78EA6CA4-D816-C5DA-2215-BFABE6CB7E87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5843" y="6232037"/>
            <a:ext cx="1346157" cy="6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1784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07336" y="5918707"/>
            <a:ext cx="1484600" cy="69033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6096000"/>
            <a:ext cx="12192000" cy="6671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0" rtlCol="0" anchor="ctr"/>
          <a:lstStyle/>
          <a:p>
            <a:r>
              <a:rPr lang="en-US" dirty="0" err="1">
                <a:solidFill>
                  <a:srgbClr val="1F4766"/>
                </a:solidFill>
                <a:latin typeface="Nunito Sans" pitchFamily="2" charset="77"/>
                <a:cs typeface="Arial" panose="020B0604020202020204" pitchFamily="34" charset="0"/>
              </a:rPr>
              <a:t>gardnerinstitute.org</a:t>
            </a:r>
            <a:endParaRPr lang="en-US" dirty="0">
              <a:solidFill>
                <a:srgbClr val="1F4766"/>
              </a:solidFill>
              <a:latin typeface="Nunito Sans" pitchFamily="2" charset="77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9AF91DE-E902-5E66-56FA-40F7082AC142}"/>
              </a:ext>
            </a:extLst>
          </p:cNvPr>
          <p:cNvSpPr txBox="1"/>
          <p:nvPr/>
        </p:nvSpPr>
        <p:spPr>
          <a:xfrm>
            <a:off x="445624" y="1087080"/>
            <a:ext cx="1006171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en-US" sz="1800" b="1" dirty="0">
                <a:solidFill>
                  <a:srgbClr val="1F4766"/>
                </a:solidFill>
                <a:latin typeface="Nunito Sans" pitchFamily="2" charset="77"/>
                <a:cs typeface="Arial" panose="020B0604020202020204" pitchFamily="34" charset="0"/>
              </a:rPr>
              <a:t>A Symposium on Transforming the Foundational Postsecondary Experience</a:t>
            </a:r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A6EF7F62-385D-A1BC-78CF-B5320BD09A39}"/>
              </a:ext>
            </a:extLst>
          </p:cNvPr>
          <p:cNvSpPr txBox="1">
            <a:spLocks/>
          </p:cNvSpPr>
          <p:nvPr/>
        </p:nvSpPr>
        <p:spPr>
          <a:xfrm>
            <a:off x="3928830" y="2286000"/>
            <a:ext cx="7819259" cy="3478644"/>
          </a:xfrm>
          <a:prstGeom prst="rect">
            <a:avLst/>
          </a:prstGeom>
        </p:spPr>
        <p:txBody>
          <a:bodyPr vert="horz" lIns="45720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200" b="1" dirty="0">
                <a:solidFill>
                  <a:srgbClr val="1F4766"/>
                </a:solidFill>
                <a:effectLst/>
                <a:latin typeface="Nunito Sans" pitchFamily="2" charset="77"/>
              </a:rPr>
              <a:t>Transforming the Foundational Postsecondary Experience: </a:t>
            </a:r>
          </a:p>
          <a:p>
            <a:pPr algn="l"/>
            <a:r>
              <a:rPr lang="en-US" dirty="0">
                <a:solidFill>
                  <a:srgbClr val="1F4766"/>
                </a:solidFill>
                <a:effectLst/>
                <a:latin typeface="Nunito Sans" pitchFamily="2" charset="77"/>
              </a:rPr>
              <a:t>A Call to Action for All Postsecondary Educators</a:t>
            </a:r>
          </a:p>
          <a:p>
            <a:pPr algn="l"/>
            <a:endParaRPr lang="en-US" dirty="0">
              <a:latin typeface="Nunito Sans" pitchFamily="2" charset="77"/>
              <a:cs typeface="Arial" panose="020B0604020202020204" pitchFamily="34" charset="0"/>
            </a:endParaRPr>
          </a:p>
          <a:p>
            <a:pPr marL="571500" indent="-571500" algn="l">
              <a:buBlip>
                <a:blip r:embed="rId5"/>
              </a:buBlip>
            </a:pPr>
            <a:r>
              <a:rPr lang="en-US" sz="3200" b="1" dirty="0">
                <a:latin typeface="Nunito Sans" pitchFamily="2" charset="77"/>
                <a:cs typeface="Arial" panose="020B0604020202020204" pitchFamily="34" charset="0"/>
              </a:rPr>
              <a:t>Drew Koch </a:t>
            </a:r>
          </a:p>
          <a:p>
            <a:pPr algn="l"/>
            <a:r>
              <a:rPr lang="en-US" sz="3200" b="1" dirty="0">
                <a:latin typeface="Nunito Sans" pitchFamily="2" charset="77"/>
                <a:cs typeface="Arial" panose="020B0604020202020204" pitchFamily="34" charset="0"/>
              </a:rPr>
              <a:t>    </a:t>
            </a:r>
            <a:r>
              <a:rPr lang="en-US" sz="3200" dirty="0">
                <a:latin typeface="Nunito Sans" pitchFamily="2" charset="77"/>
                <a:cs typeface="Arial" panose="020B0604020202020204" pitchFamily="34" charset="0"/>
              </a:rPr>
              <a:t>CEO, Gardner Institute</a:t>
            </a:r>
          </a:p>
          <a:p>
            <a:pPr algn="l"/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FD4C849-00C1-A815-C4B3-F6310AC18D8E}"/>
              </a:ext>
            </a:extLst>
          </p:cNvPr>
          <p:cNvSpPr txBox="1"/>
          <p:nvPr/>
        </p:nvSpPr>
        <p:spPr>
          <a:xfrm>
            <a:off x="443911" y="1426905"/>
            <a:ext cx="610076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3200" dirty="0">
                <a:solidFill>
                  <a:srgbClr val="1F4766"/>
                </a:solidFill>
                <a:latin typeface="Nunito Sans" pitchFamily="2" charset="77"/>
                <a:cs typeface="Arial" panose="020B0604020202020204" pitchFamily="34" charset="0"/>
              </a:rPr>
              <a:t>Plenary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55E3FC5D-4F1D-23A9-E976-57D3A366D3C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t="34247"/>
          <a:stretch/>
        </p:blipFill>
        <p:spPr>
          <a:xfrm>
            <a:off x="-3048" y="0"/>
            <a:ext cx="12191999" cy="812800"/>
          </a:xfrm>
          <a:prstGeom prst="rect">
            <a:avLst/>
          </a:prstGeom>
        </p:spPr>
      </p:pic>
      <p:pic>
        <p:nvPicPr>
          <p:cNvPr id="9" name="Picture 8" descr="A picture containing person, human face, smile, clothing&#10;&#10;Description automatically generated">
            <a:extLst>
              <a:ext uri="{FF2B5EF4-FFF2-40B4-BE49-F238E27FC236}">
                <a16:creationId xmlns:a16="http://schemas.microsoft.com/office/drawing/2014/main" id="{934C1AA0-6E3A-5765-EDD1-DD0F9832C2E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3911" y="2286000"/>
            <a:ext cx="3484920" cy="3484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1791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12">
            <a:extLst>
              <a:ext uri="{FF2B5EF4-FFF2-40B4-BE49-F238E27FC236}">
                <a16:creationId xmlns:a16="http://schemas.microsoft.com/office/drawing/2014/main" id="{D6829EB7-F717-44A5-2666-4552CC80F2A3}"/>
              </a:ext>
            </a:extLst>
          </p:cNvPr>
          <p:cNvSpPr/>
          <p:nvPr/>
        </p:nvSpPr>
        <p:spPr>
          <a:xfrm rot="10800000" flipV="1">
            <a:off x="-1" y="0"/>
            <a:ext cx="3384331" cy="6886914"/>
          </a:xfrm>
          <a:custGeom>
            <a:avLst/>
            <a:gdLst/>
            <a:ahLst/>
            <a:cxnLst/>
            <a:rect l="l" t="t" r="r" b="b"/>
            <a:pathLst>
              <a:path w="1395095" h="2160904">
                <a:moveTo>
                  <a:pt x="1394917" y="0"/>
                </a:moveTo>
                <a:lnTo>
                  <a:pt x="235051" y="0"/>
                </a:lnTo>
                <a:lnTo>
                  <a:pt x="470115" y="656577"/>
                </a:lnTo>
                <a:lnTo>
                  <a:pt x="0" y="2160549"/>
                </a:lnTo>
                <a:lnTo>
                  <a:pt x="1394917" y="2160549"/>
                </a:lnTo>
                <a:lnTo>
                  <a:pt x="1394917" y="0"/>
                </a:lnTo>
                <a:close/>
              </a:path>
            </a:pathLst>
          </a:custGeom>
          <a:solidFill>
            <a:srgbClr val="F55921"/>
          </a:solidFill>
          <a:ln>
            <a:noFill/>
          </a:ln>
        </p:spPr>
        <p:txBody>
          <a:bodyPr wrap="square" lIns="0" tIns="0" rIns="0" bIns="0" rtlCol="0" anchor="ctr"/>
          <a:lstStyle/>
          <a:p>
            <a:endParaRPr sz="4000" dirty="0">
              <a:solidFill>
                <a:srgbClr val="1F4766"/>
              </a:solidFill>
              <a:latin typeface="Nunito Sans" pitchFamily="2" charset="7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D719C2B-E1BD-57A3-3351-78BF08689D6A}"/>
              </a:ext>
            </a:extLst>
          </p:cNvPr>
          <p:cNvSpPr txBox="1"/>
          <p:nvPr/>
        </p:nvSpPr>
        <p:spPr>
          <a:xfrm>
            <a:off x="73572" y="1730215"/>
            <a:ext cx="208285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Nunito Sans" pitchFamily="2" charset="77"/>
                <a:cs typeface="Arial" panose="020B0604020202020204" pitchFamily="34" charset="0"/>
              </a:rPr>
              <a:t>Agenda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69A3D0A-EB10-26FC-70FC-871D41E0B905}"/>
              </a:ext>
            </a:extLst>
          </p:cNvPr>
          <p:cNvSpPr/>
          <p:nvPr/>
        </p:nvSpPr>
        <p:spPr>
          <a:xfrm>
            <a:off x="0" y="6096000"/>
            <a:ext cx="12192000" cy="6671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0" rtlCol="0" anchor="ctr"/>
          <a:lstStyle/>
          <a:p>
            <a:r>
              <a:rPr lang="en-US" dirty="0">
                <a:solidFill>
                  <a:srgbClr val="1F4766"/>
                </a:solidFill>
                <a:latin typeface="Nunito Sans" pitchFamily="2" charset="77"/>
                <a:cs typeface="Arial" panose="020B0604020202020204" pitchFamily="34" charset="0"/>
              </a:rPr>
              <a:t>gardnerinstitute.org</a:t>
            </a:r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A86250AF-4D8F-97BF-546C-F1E77871959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84970768"/>
              </p:ext>
            </p:extLst>
          </p:nvPr>
        </p:nvGraphicFramePr>
        <p:xfrm>
          <a:off x="3358967" y="1123752"/>
          <a:ext cx="8019047" cy="43704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78EA6CA4-D816-C5DA-2215-BFABE6CB7E87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5843" y="6232037"/>
            <a:ext cx="1346157" cy="6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3813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12">
            <a:extLst>
              <a:ext uri="{FF2B5EF4-FFF2-40B4-BE49-F238E27FC236}">
                <a16:creationId xmlns:a16="http://schemas.microsoft.com/office/drawing/2014/main" id="{D6829EB7-F717-44A5-2666-4552CC80F2A3}"/>
              </a:ext>
            </a:extLst>
          </p:cNvPr>
          <p:cNvSpPr/>
          <p:nvPr/>
        </p:nvSpPr>
        <p:spPr>
          <a:xfrm rot="10800000" flipV="1">
            <a:off x="-1" y="0"/>
            <a:ext cx="3384331" cy="6886914"/>
          </a:xfrm>
          <a:custGeom>
            <a:avLst/>
            <a:gdLst/>
            <a:ahLst/>
            <a:cxnLst/>
            <a:rect l="l" t="t" r="r" b="b"/>
            <a:pathLst>
              <a:path w="1395095" h="2160904">
                <a:moveTo>
                  <a:pt x="1394917" y="0"/>
                </a:moveTo>
                <a:lnTo>
                  <a:pt x="235051" y="0"/>
                </a:lnTo>
                <a:lnTo>
                  <a:pt x="470115" y="656577"/>
                </a:lnTo>
                <a:lnTo>
                  <a:pt x="0" y="2160549"/>
                </a:lnTo>
                <a:lnTo>
                  <a:pt x="1394917" y="2160549"/>
                </a:lnTo>
                <a:lnTo>
                  <a:pt x="1394917" y="0"/>
                </a:lnTo>
                <a:close/>
              </a:path>
            </a:pathLst>
          </a:custGeom>
          <a:solidFill>
            <a:srgbClr val="F55921"/>
          </a:solidFill>
          <a:ln>
            <a:noFill/>
          </a:ln>
        </p:spPr>
        <p:txBody>
          <a:bodyPr wrap="square" lIns="0" tIns="0" rIns="0" bIns="0" rtlCol="0" anchor="ctr"/>
          <a:lstStyle/>
          <a:p>
            <a:endParaRPr sz="4000" dirty="0">
              <a:solidFill>
                <a:srgbClr val="1F4766"/>
              </a:solidFill>
              <a:latin typeface="Nunito Sans" pitchFamily="2" charset="7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D719C2B-E1BD-57A3-3351-78BF08689D6A}"/>
              </a:ext>
            </a:extLst>
          </p:cNvPr>
          <p:cNvSpPr txBox="1"/>
          <p:nvPr/>
        </p:nvSpPr>
        <p:spPr>
          <a:xfrm>
            <a:off x="73572" y="1730215"/>
            <a:ext cx="208285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Nunito Sans" pitchFamily="2" charset="77"/>
                <a:cs typeface="Arial" panose="020B0604020202020204" pitchFamily="34" charset="0"/>
              </a:rPr>
              <a:t>The Framing Questions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69A3D0A-EB10-26FC-70FC-871D41E0B905}"/>
              </a:ext>
            </a:extLst>
          </p:cNvPr>
          <p:cNvSpPr/>
          <p:nvPr/>
        </p:nvSpPr>
        <p:spPr>
          <a:xfrm>
            <a:off x="0" y="6096000"/>
            <a:ext cx="12192000" cy="6671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0" rtlCol="0" anchor="ctr"/>
          <a:lstStyle/>
          <a:p>
            <a:r>
              <a:rPr lang="en-US" dirty="0">
                <a:solidFill>
                  <a:srgbClr val="1F4766"/>
                </a:solidFill>
                <a:latin typeface="Nunito Sans" pitchFamily="2" charset="77"/>
                <a:cs typeface="Arial" panose="020B0604020202020204" pitchFamily="34" charset="0"/>
              </a:rPr>
              <a:t>gardnerinstitute.org</a:t>
            </a:r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A86250AF-4D8F-97BF-546C-F1E77871959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34846583"/>
              </p:ext>
            </p:extLst>
          </p:nvPr>
        </p:nvGraphicFramePr>
        <p:xfrm>
          <a:off x="3358967" y="1123752"/>
          <a:ext cx="8019047" cy="43704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78EA6CA4-D816-C5DA-2215-BFABE6CB7E87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5843" y="6232037"/>
            <a:ext cx="1346157" cy="6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3231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18">
            <a:extLst>
              <a:ext uri="{FF2B5EF4-FFF2-40B4-BE49-F238E27FC236}">
                <a16:creationId xmlns:a16="http://schemas.microsoft.com/office/drawing/2014/main" id="{6D5872A3-CFF8-4F36-8446-6F1B04585A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7EC0934-1503-4296-A688-FC4E83E3F6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522324" y="4813"/>
            <a:ext cx="7147352" cy="6333471"/>
            <a:chOff x="329184" y="-555662"/>
            <a:chExt cx="524256" cy="6333471"/>
          </a:xfrm>
        </p:grpSpPr>
        <p:cxnSp>
          <p:nvCxnSpPr>
            <p:cNvPr id="33" name="Straight Connector 21">
              <a:extLst>
                <a:ext uri="{FF2B5EF4-FFF2-40B4-BE49-F238E27FC236}">
                  <a16:creationId xmlns:a16="http://schemas.microsoft.com/office/drawing/2014/main" id="{0C528A17-D3E6-4463-8942-C4991C05B0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329184" y="5777809"/>
              <a:ext cx="523824" cy="0"/>
            </a:xfrm>
            <a:prstGeom prst="line">
              <a:avLst/>
            </a:prstGeom>
            <a:ln w="152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Rectangle 22">
              <a:extLst>
                <a:ext uri="{FF2B5EF4-FFF2-40B4-BE49-F238E27FC236}">
                  <a16:creationId xmlns:a16="http://schemas.microsoft.com/office/drawing/2014/main" id="{299B74AA-0D92-4B16-A6FE-030C4476EF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184" y="-555662"/>
              <a:ext cx="524256" cy="6087783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5" name="Rectangle 24">
            <a:extLst>
              <a:ext uri="{FF2B5EF4-FFF2-40B4-BE49-F238E27FC236}">
                <a16:creationId xmlns:a16="http://schemas.microsoft.com/office/drawing/2014/main" id="{5E2C537D-FECA-4C7F-A65B-F82518B3A1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265180"/>
            <a:ext cx="10999072" cy="575157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picture containing text, font, typography&#10;&#10;Description automatically generated">
            <a:extLst>
              <a:ext uri="{FF2B5EF4-FFF2-40B4-BE49-F238E27FC236}">
                <a16:creationId xmlns:a16="http://schemas.microsoft.com/office/drawing/2014/main" id="{C4DCFB73-CDDD-C7BF-6555-204A57903A8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8200" y="469664"/>
            <a:ext cx="10515600" cy="5330606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D0DA2DB2-6464-E6E0-7EEB-835DE86030A3}"/>
              </a:ext>
            </a:extLst>
          </p:cNvPr>
          <p:cNvGrpSpPr/>
          <p:nvPr/>
        </p:nvGrpSpPr>
        <p:grpSpPr>
          <a:xfrm>
            <a:off x="0" y="5918707"/>
            <a:ext cx="12192000" cy="844402"/>
            <a:chOff x="0" y="5918707"/>
            <a:chExt cx="12192000" cy="844402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197B21A-7D65-DD3B-DA1A-B997D7DF9795}"/>
                </a:ext>
              </a:extLst>
            </p:cNvPr>
            <p:cNvSpPr/>
            <p:nvPr/>
          </p:nvSpPr>
          <p:spPr>
            <a:xfrm>
              <a:off x="0" y="6096000"/>
              <a:ext cx="12192000" cy="66710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F4766"/>
                  </a:solidFill>
                  <a:effectLst/>
                  <a:uLnTx/>
                  <a:uFillTx/>
                  <a:latin typeface="Nunito Sans" pitchFamily="2" charset="77"/>
                  <a:ea typeface="+mn-ea"/>
                  <a:cs typeface="Arial" panose="020B0604020202020204" pitchFamily="34" charset="0"/>
                </a:rPr>
                <a:t>gardnerinstitute.org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F4766"/>
                </a:solidFill>
                <a:effectLst/>
                <a:uLnTx/>
                <a:uFillTx/>
                <a:latin typeface="Nunito Sans" pitchFamily="2" charset="77"/>
                <a:ea typeface="+mn-ea"/>
                <a:cs typeface="Arial" panose="020B0604020202020204" pitchFamily="34" charset="0"/>
              </a:endParaRP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56F461E8-847F-BA11-7419-CDBB1C0BE6B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507336" y="5918707"/>
              <a:ext cx="1484600" cy="69033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038901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wooden blocks with letters&#10;&#10;Description automatically generated with low confidence">
            <a:extLst>
              <a:ext uri="{FF2B5EF4-FFF2-40B4-BE49-F238E27FC236}">
                <a16:creationId xmlns:a16="http://schemas.microsoft.com/office/drawing/2014/main" id="{A3D2740E-6B6F-1059-CCD6-71C70B2A9ED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06751" y="406400"/>
            <a:ext cx="7772400" cy="5181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07336" y="5918707"/>
            <a:ext cx="1484600" cy="69033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6096000"/>
            <a:ext cx="12192000" cy="6671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0" rtlCol="0" anchor="ctr"/>
          <a:lstStyle/>
          <a:p>
            <a:r>
              <a:rPr lang="en-US" dirty="0" err="1">
                <a:solidFill>
                  <a:srgbClr val="1F4766"/>
                </a:solidFill>
                <a:latin typeface="Nunito Sans" pitchFamily="2" charset="77"/>
                <a:cs typeface="Arial" panose="020B0604020202020204" pitchFamily="34" charset="0"/>
              </a:rPr>
              <a:t>gardnerinstitute.org</a:t>
            </a:r>
            <a:endParaRPr lang="en-US" dirty="0">
              <a:solidFill>
                <a:srgbClr val="1F4766"/>
              </a:solidFill>
              <a:latin typeface="Nunito Sans" pitchFamily="2" charset="77"/>
              <a:cs typeface="Arial" panose="020B0604020202020204" pitchFamily="34" charset="0"/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55E3FC5D-4F1D-23A9-E976-57D3A366D3C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t="34247"/>
          <a:stretch/>
        </p:blipFill>
        <p:spPr>
          <a:xfrm>
            <a:off x="-3048" y="0"/>
            <a:ext cx="12191999" cy="8128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37E38DA-4D0E-6337-42F5-A781DAA0838C}"/>
              </a:ext>
            </a:extLst>
          </p:cNvPr>
          <p:cNvSpPr txBox="1"/>
          <p:nvPr/>
        </p:nvSpPr>
        <p:spPr>
          <a:xfrm>
            <a:off x="3054225" y="990093"/>
            <a:ext cx="607745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1F4766"/>
                </a:solidFill>
                <a:effectLst/>
                <a:latin typeface="Nunito Sans" pitchFamily="2" charset="77"/>
              </a:rPr>
              <a:t>What’s in a Name?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21E2AE5-3C1E-A32B-74D5-D92C9560C1F8}"/>
              </a:ext>
            </a:extLst>
          </p:cNvPr>
          <p:cNvSpPr txBox="1"/>
          <p:nvPr/>
        </p:nvSpPr>
        <p:spPr>
          <a:xfrm>
            <a:off x="436070" y="4365966"/>
            <a:ext cx="11313762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1F4766"/>
                </a:solidFill>
                <a:effectLst/>
                <a:latin typeface="Nunito Sans" pitchFamily="2" charset="77"/>
              </a:rPr>
              <a:t>Transforming the </a:t>
            </a:r>
          </a:p>
          <a:p>
            <a:pPr algn="ctr"/>
            <a:r>
              <a:rPr lang="en-US" sz="4400" b="1" dirty="0">
                <a:solidFill>
                  <a:srgbClr val="1F4766"/>
                </a:solidFill>
                <a:effectLst/>
                <a:latin typeface="Nunito Sans" pitchFamily="2" charset="77"/>
              </a:rPr>
              <a:t>Foundational Postsecondary Experience </a:t>
            </a:r>
          </a:p>
        </p:txBody>
      </p:sp>
    </p:spTree>
    <p:extLst>
      <p:ext uri="{BB962C8B-B14F-4D97-AF65-F5344CB8AC3E}">
        <p14:creationId xmlns:p14="http://schemas.microsoft.com/office/powerpoint/2010/main" val="316424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Symposium 2023">
      <a:dk1>
        <a:srgbClr val="1F4766"/>
      </a:dk1>
      <a:lt1>
        <a:srgbClr val="FEFFFF"/>
      </a:lt1>
      <a:dk2>
        <a:srgbClr val="084868"/>
      </a:dk2>
      <a:lt2>
        <a:srgbClr val="FEFFFF"/>
      </a:lt2>
      <a:accent1>
        <a:srgbClr val="5C382F"/>
      </a:accent1>
      <a:accent2>
        <a:srgbClr val="B4737D"/>
      </a:accent2>
      <a:accent3>
        <a:srgbClr val="F37E3F"/>
      </a:accent3>
      <a:accent4>
        <a:srgbClr val="E67157"/>
      </a:accent4>
      <a:accent5>
        <a:srgbClr val="FFC000"/>
      </a:accent5>
      <a:accent6>
        <a:srgbClr val="F55920"/>
      </a:accent6>
      <a:hlink>
        <a:srgbClr val="57CCA6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1663</TotalTime>
  <Words>1169</Words>
  <Application>Microsoft Macintosh PowerPoint</Application>
  <PresentationFormat>Widescreen</PresentationFormat>
  <Paragraphs>197</Paragraphs>
  <Slides>47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3" baseType="lpstr">
      <vt:lpstr>Arial</vt:lpstr>
      <vt:lpstr>Calibri</vt:lpstr>
      <vt:lpstr>Calibri Light</vt:lpstr>
      <vt:lpstr>Nunito Sans</vt:lpstr>
      <vt:lpstr>Wingdings</vt:lpstr>
      <vt:lpstr>Office Theme</vt:lpstr>
      <vt:lpstr>Welcome to Asheville!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Aggregate Retention and Graduation Rate Progression all First Year Students Cohort Years 2011-2020 </vt:lpstr>
      <vt:lpstr>Retention and Graduation Rate Progression all First Year Students Cohort Years 2011-2020 – Disaggregated by Race/Ethnicity </vt:lpstr>
      <vt:lpstr>Retention and Graduation Rate Progression all First Year Students Cohort Years 2011-2020 – Disaggregated by Race/Ethnicity </vt:lpstr>
      <vt:lpstr>Retention and Graduation Rate Progression all First Year Students Cohort Years 2011-2020 – Disaggregated by Race/Ethnicity </vt:lpstr>
      <vt:lpstr>Retention and Graduation Rate Progression all First Year Students Cohort Years 2011-2020 – Disaggregated by Race/Ethnicity </vt:lpstr>
      <vt:lpstr>Retention and Graduation Rate Progression all First Year Students Cohort Years 2011-2020 – Disaggregated by Race/Ethnicity </vt:lpstr>
      <vt:lpstr>Retention and Graduation Rate Progression all First Year Students Cohort Years 2011-2020 – Disaggregated by Race/Ethnicity </vt:lpstr>
      <vt:lpstr>Retention and Graduation Rate Progression all First Year Students Cohort Years 2011-2020 – Disaggregated by Race/Ethnicity </vt:lpstr>
      <vt:lpstr>Retention and Graduation Rate Progression all First Year Students Cohort Years 2011-2020 – Disaggregated by Pell and First-Generation Statuses </vt:lpstr>
      <vt:lpstr>Retention and Graduation Rate Progression all First Year Students Cohort Years 2011-2020 – Disaggregated by Pell and First-Generation Statuses </vt:lpstr>
      <vt:lpstr>Retention and Graduation Rate Progression all First Year Students Cohort Years 2011-2020 – Disaggregated by Pell and First-Generation Statuses </vt:lpstr>
      <vt:lpstr>PowerPoint Presentation</vt:lpstr>
      <vt:lpstr>PowerPoint Presentation</vt:lpstr>
      <vt:lpstr>PowerPoint Presentation</vt:lpstr>
      <vt:lpstr>Innovation and Transformation</vt:lpstr>
      <vt:lpstr>Innovation and Transformation</vt:lpstr>
      <vt:lpstr>Innovation and Transformation</vt:lpstr>
      <vt:lpstr>Innovation and Transformation</vt:lpstr>
      <vt:lpstr>Innovating for Transformation</vt:lpstr>
      <vt:lpstr>Innovating to Transform Institutions so Every Student Can Graduate: A Call to Action</vt:lpstr>
      <vt:lpstr>Innovating to Transform Institutions so Every Student Can Graduate: Some Sites for Action </vt:lpstr>
      <vt:lpstr>Innovating to Transform Institutions so Every Student Can Graduate: Gardner Institute Action</vt:lpstr>
      <vt:lpstr>“Not everything that is faced can be changed. But nothing can be changed until it is faced” – James Baldwin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Presenter Name, Title, Organization  </dc:title>
  <dc:creator>Brittany Connor</dc:creator>
  <cp:lastModifiedBy>Katie Locke</cp:lastModifiedBy>
  <cp:revision>14</cp:revision>
  <cp:lastPrinted>2023-06-10T18:07:04Z</cp:lastPrinted>
  <dcterms:created xsi:type="dcterms:W3CDTF">2023-04-17T15:38:36Z</dcterms:created>
  <dcterms:modified xsi:type="dcterms:W3CDTF">2023-06-20T11:46:52Z</dcterms:modified>
</cp:coreProperties>
</file>